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65" r:id="rId5"/>
    <p:sldId id="266" r:id="rId6"/>
    <p:sldId id="508" r:id="rId7"/>
    <p:sldId id="513" r:id="rId8"/>
    <p:sldId id="283" r:id="rId9"/>
    <p:sldId id="510" r:id="rId10"/>
    <p:sldId id="507" r:id="rId11"/>
    <p:sldId id="521" r:id="rId12"/>
    <p:sldId id="516" r:id="rId13"/>
    <p:sldId id="522" r:id="rId14"/>
    <p:sldId id="523" r:id="rId15"/>
    <p:sldId id="509" r:id="rId16"/>
    <p:sldId id="520" r:id="rId17"/>
    <p:sldId id="424" r:id="rId18"/>
    <p:sldId id="284" r:id="rId19"/>
    <p:sldId id="302" r:id="rId20"/>
    <p:sldId id="291" r:id="rId21"/>
    <p:sldId id="292" r:id="rId22"/>
    <p:sldId id="293" r:id="rId23"/>
    <p:sldId id="294" r:id="rId24"/>
    <p:sldId id="295" r:id="rId25"/>
    <p:sldId id="303" r:id="rId26"/>
    <p:sldId id="527" r:id="rId27"/>
    <p:sldId id="524" r:id="rId28"/>
    <p:sldId id="517" r:id="rId29"/>
    <p:sldId id="262" r:id="rId30"/>
    <p:sldId id="511" r:id="rId31"/>
    <p:sldId id="285" r:id="rId32"/>
    <p:sldId id="512" r:id="rId33"/>
    <p:sldId id="286" r:id="rId34"/>
    <p:sldId id="287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86B"/>
    <a:srgbClr val="75C095"/>
    <a:srgbClr val="622D5F"/>
    <a:srgbClr val="96438E"/>
    <a:srgbClr val="76C09A"/>
    <a:srgbClr val="89B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2"/>
    <p:restoredTop sz="94648"/>
  </p:normalViewPr>
  <p:slideViewPr>
    <p:cSldViewPr snapToGrid="0">
      <p:cViewPr varScale="1">
        <p:scale>
          <a:sx n="94" d="100"/>
          <a:sy n="94" d="100"/>
        </p:scale>
        <p:origin x="224" y="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4B5A4-E15C-0F44-95C3-B7593E08ED6D}" type="datetimeFigureOut">
              <a:rPr lang="en-GB" smtClean="0"/>
              <a:t>22/04/2023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9A9D2-D039-8445-8F8D-709736B87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9A9D2-D039-8445-8F8D-709736B8711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44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9A9D2-D039-8445-8F8D-709736B8711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16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9A9D2-D039-8445-8F8D-709736B8711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1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9A9D2-D039-8445-8F8D-709736B8711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22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9A9D2-D039-8445-8F8D-709736B8711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62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7447-F5DF-5648-BA45-3378245F9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E6EB8D-D747-A742-9CCD-19680CA1A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0ED61EC-58AF-2347-B5B5-4E71DFB9C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023128-2782-7842-9842-490E2E8B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FED7FD4-3F21-7744-BD17-58F52FCF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60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79E6D-4EE4-E842-994B-6379F0AF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C19B6AD-29D2-034D-BE37-C1E7B002D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8ED2BC6-6010-D84A-A440-482A7ED0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E85D79A-5DD3-0D47-AA91-5CBB529D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79204CC-54D6-BB42-A293-17557D3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227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1842A1-E986-CE43-A282-4A9EC787C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3C88D2D-EBCD-F849-82A0-367B3315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8D1B317-4331-A04D-BF49-DD3D3B95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7B975E4-97A3-E845-B3A9-27D90F57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0E4C7F1-E3D3-984A-B2E8-D367C36B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839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93E66-9AEC-404A-AACF-0B4C9AA1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3240034-A963-8745-B10A-65CA2237E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29B59B7-902A-0244-8045-C3B9114D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8A36C57-96BB-F140-9642-96924BB8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E6B3FF5-9F18-F145-8A27-63A13A4E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586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77647-1EB4-1E47-9DA0-55246811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33D43F-54A2-2B46-B63A-9E335630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E9A5CC2-DD1E-F54E-B3AE-03DD50F1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2866149-13F0-464C-81FE-81B8FF31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0D04B89-8AB0-BF45-A535-4E405FA7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459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A835F-A01F-4E48-966F-435BF6AC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FFFC829-C4E4-064C-8B54-8CECAA21E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0310FC-4955-2C4D-ABD8-5E0279C2D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C830CF7-3A26-5A40-B91C-7892101F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4C3CC48-4B77-044F-8B0E-A3C8FFFE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0B19DAA-E05D-5D43-BBC5-63CFB023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398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4F0AB-8DEA-C247-AFBF-427EC263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82BE743-C55B-8744-AF39-4D38CE4D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0942F6E-9172-3F48-9476-E08E7664A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C59162E-3C19-994E-AB32-85E2E6C3D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4685EAA-0A0E-8941-A25B-50E23E15A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50CC39A-F261-EB41-B33F-1A32BA40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E3658BF-C032-7E4B-A171-7E11B659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F8A27B2-A641-0249-B11C-2B59BDF4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92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31978-C9DB-6D46-9B54-5AB5B84D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421E28C-F047-4342-B3F8-D8B12B7D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C316A77-1279-0A4A-9B2E-AA9DA71B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0F6596C-9119-9A4D-A82B-1D84CFF3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95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B93FB8FC-ECBC-3549-BD6F-B82CC9F1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02BC484-CC23-6E4F-BE04-2086EED0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D33994A-42DD-D046-90A4-603E4D7A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62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5DAEF-09F5-D442-8859-2A06E7ED6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8FA75B7-8524-094A-9311-BD70674AC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886F1AB-EB04-2949-9F4E-ECA087083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AEF2F5A-2119-0B4F-803F-506A5A0E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BCD455A-B739-DC46-8D9A-0F8843A7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F2BA8AB-BFAA-D443-A6D1-84F5EFC9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45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6EDA6-CC2D-554A-9737-F57A6D43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925E045-2299-A545-BBF6-72B99419F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1FC83CA-E83A-4445-9F23-9A6462290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1CB348-F9DC-3D46-BC43-E0AC026C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241A539-79FA-0948-8260-B365623B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3AAA7A-74BE-C648-86B5-6F073D1F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714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41F7504-75EB-4A46-B7B4-63AA5D16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905B12C-A2A4-3E4A-B0FC-E92B8EA66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DB320A-8F4A-EB47-AAB1-A2CC9125D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D38BE-EBB2-6141-B2F9-A899B81E23B2}" type="datetimeFigureOut">
              <a:rPr lang="pt-PT" smtClean="0"/>
              <a:t>22/04/23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6A142CE-1236-A941-A2C4-DF5B6BA30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BE5F476-72D4-8346-8CA0-7945159FC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37FAF-B200-E149-BCC0-5FE90CD79B2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474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tif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tif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7837AF-91CD-6B47-8AEF-C1A4DCAB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26571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F49D55D-10B5-BB43-B56F-FA8EFF516064}"/>
              </a:ext>
            </a:extLst>
          </p:cNvPr>
          <p:cNvSpPr/>
          <p:nvPr/>
        </p:nvSpPr>
        <p:spPr>
          <a:xfrm>
            <a:off x="2480153" y="1958186"/>
            <a:ext cx="9293165" cy="2688970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AD8CFC-F2B8-0B44-9929-4C799B387071}"/>
              </a:ext>
            </a:extLst>
          </p:cNvPr>
          <p:cNvSpPr txBox="1"/>
          <p:nvPr/>
        </p:nvSpPr>
        <p:spPr>
          <a:xfrm>
            <a:off x="2564217" y="2011148"/>
            <a:ext cx="929316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Pomalu, ale jistě: Naděje na změny v systému péče o pacienty s vzácnými onemocněními</a:t>
            </a:r>
            <a:endParaRPr lang="pt-PT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2CBEE6-5DCF-C44C-AB47-2BF20587D0E6}"/>
              </a:ext>
            </a:extLst>
          </p:cNvPr>
          <p:cNvSpPr txBox="1"/>
          <p:nvPr/>
        </p:nvSpPr>
        <p:spPr>
          <a:xfrm>
            <a:off x="2767034" y="3447794"/>
            <a:ext cx="8328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 Doležalová</a:t>
            </a:r>
          </a:p>
          <a:p>
            <a:pPr algn="r"/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Klinika pediatrie a dědičných poruch metabolismu VFN a 1.LFUK</a:t>
            </a:r>
          </a:p>
          <a:p>
            <a:pPr algn="r"/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 lékař Centra vysoce specializované péče pro vzácná onemocnění imunity ERN RITA</a:t>
            </a:r>
          </a:p>
        </p:txBody>
      </p:sp>
      <p:grpSp>
        <p:nvGrpSpPr>
          <p:cNvPr id="18" name="Groupe 22">
            <a:extLst>
              <a:ext uri="{FF2B5EF4-FFF2-40B4-BE49-F238E27FC236}">
                <a16:creationId xmlns:a16="http://schemas.microsoft.com/office/drawing/2014/main" id="{878D7C9A-F25B-D9F4-853C-B7BF5F95A4EE}"/>
              </a:ext>
            </a:extLst>
          </p:cNvPr>
          <p:cNvGrpSpPr/>
          <p:nvPr/>
        </p:nvGrpSpPr>
        <p:grpSpPr>
          <a:xfrm>
            <a:off x="230663" y="6386551"/>
            <a:ext cx="11298477" cy="602673"/>
            <a:chOff x="377769" y="6267192"/>
            <a:chExt cx="11298477" cy="602673"/>
          </a:xfrm>
        </p:grpSpPr>
        <p:cxnSp>
          <p:nvCxnSpPr>
            <p:cNvPr id="19" name="Conexão Reta 5">
              <a:extLst>
                <a:ext uri="{FF2B5EF4-FFF2-40B4-BE49-F238E27FC236}">
                  <a16:creationId xmlns:a16="http://schemas.microsoft.com/office/drawing/2014/main" id="{5DE117E3-8EFF-5043-F487-4145ABF11B20}"/>
                </a:ext>
              </a:extLst>
            </p:cNvPr>
            <p:cNvCxnSpPr/>
            <p:nvPr/>
          </p:nvCxnSpPr>
          <p:spPr>
            <a:xfrm>
              <a:off x="377769" y="6267192"/>
              <a:ext cx="11298477" cy="0"/>
            </a:xfrm>
            <a:prstGeom prst="line">
              <a:avLst/>
            </a:prstGeom>
            <a:ln>
              <a:solidFill>
                <a:srgbClr val="8328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m 6">
              <a:extLst>
                <a:ext uri="{FF2B5EF4-FFF2-40B4-BE49-F238E27FC236}">
                  <a16:creationId xmlns:a16="http://schemas.microsoft.com/office/drawing/2014/main" id="{69B0BD4B-25EC-BB09-35FB-3E46DD13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11" y="6371460"/>
              <a:ext cx="846480" cy="332263"/>
            </a:xfrm>
            <a:prstGeom prst="rect">
              <a:avLst/>
            </a:prstGeom>
          </p:spPr>
        </p:pic>
        <p:cxnSp>
          <p:nvCxnSpPr>
            <p:cNvPr id="21" name="Conexão Reta 7">
              <a:extLst>
                <a:ext uri="{FF2B5EF4-FFF2-40B4-BE49-F238E27FC236}">
                  <a16:creationId xmlns:a16="http://schemas.microsoft.com/office/drawing/2014/main" id="{D7665AB7-ED9E-B684-7855-285043B55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0462" y="6432228"/>
              <a:ext cx="0" cy="2749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m 8">
              <a:extLst>
                <a:ext uri="{FF2B5EF4-FFF2-40B4-BE49-F238E27FC236}">
                  <a16:creationId xmlns:a16="http://schemas.microsoft.com/office/drawing/2014/main" id="{B58DC56E-E27D-438B-8AEC-E6813B9D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6034" y="6351727"/>
              <a:ext cx="695901" cy="351996"/>
            </a:xfrm>
            <a:prstGeom prst="rect">
              <a:avLst/>
            </a:prstGeom>
          </p:spPr>
        </p:pic>
        <p:sp>
          <p:nvSpPr>
            <p:cNvPr id="23" name="CaixaDeTexto 10">
              <a:extLst>
                <a:ext uri="{FF2B5EF4-FFF2-40B4-BE49-F238E27FC236}">
                  <a16:creationId xmlns:a16="http://schemas.microsoft.com/office/drawing/2014/main" id="{FCADD3D0-5BCB-97DE-A854-8E0C11E62F13}"/>
                </a:ext>
              </a:extLst>
            </p:cNvPr>
            <p:cNvSpPr txBox="1"/>
            <p:nvPr/>
          </p:nvSpPr>
          <p:spPr>
            <a:xfrm>
              <a:off x="2387506" y="6496320"/>
              <a:ext cx="1590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83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ern-</a:t>
              </a:r>
              <a:r>
                <a:rPr lang="en-GB" sz="1200" err="1">
                  <a:solidFill>
                    <a:srgbClr val="83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rita.org</a:t>
              </a:r>
              <a:endParaRPr lang="en-GB" sz="1200">
                <a:solidFill>
                  <a:srgbClr val="8328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8">
              <a:extLst>
                <a:ext uri="{FF2B5EF4-FFF2-40B4-BE49-F238E27FC236}">
                  <a16:creationId xmlns:a16="http://schemas.microsoft.com/office/drawing/2014/main" id="{B787D0E3-3B39-E60D-8961-4B33EA1F300B}"/>
                </a:ext>
              </a:extLst>
            </p:cNvPr>
            <p:cNvSpPr txBox="1"/>
            <p:nvPr/>
          </p:nvSpPr>
          <p:spPr>
            <a:xfrm>
              <a:off x="8594300" y="6474123"/>
              <a:ext cx="2420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Co-funded by the European Union</a:t>
              </a:r>
            </a:p>
          </p:txBody>
        </p:sp>
        <p:pic>
          <p:nvPicPr>
            <p:cNvPr id="25" name="Image 29">
              <a:extLst>
                <a:ext uri="{FF2B5EF4-FFF2-40B4-BE49-F238E27FC236}">
                  <a16:creationId xmlns:a16="http://schemas.microsoft.com/office/drawing/2014/main" id="{43B8CEE4-2427-0FEF-0ED5-2F47E6BA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82849" y="6328770"/>
              <a:ext cx="541095" cy="541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76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A1C440A-8114-3FC9-8059-B47519B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86" y="561702"/>
            <a:ext cx="10911214" cy="752037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Pojmosloví aneb o co vlastně jde?</a:t>
            </a:r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67E0C2A5-0541-A576-D657-DB719B30C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2586" y="4613311"/>
            <a:ext cx="3787080" cy="1513681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B7DCB85-FA80-E9FE-454C-7BFBCD68C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250" y="1774897"/>
            <a:ext cx="5181600" cy="19917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Care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………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B8F763-576E-169A-84AA-33C4AA70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21" y="4101040"/>
            <a:ext cx="4896615" cy="943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95D93A-72C7-CDD5-54EE-E0E4F2F6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030" y="5218807"/>
            <a:ext cx="4529396" cy="1328839"/>
          </a:xfrm>
          <a:prstGeom prst="rect">
            <a:avLst/>
          </a:prstGeom>
        </p:spPr>
      </p:pic>
      <p:pic>
        <p:nvPicPr>
          <p:cNvPr id="8" name="Obrázek 7" descr="Obsah obrázku text, mapa&#10;&#10;Popis vygenerován s vysokou mírou spolehlivosti">
            <a:extLst>
              <a:ext uri="{FF2B5EF4-FFF2-40B4-BE49-F238E27FC236}">
                <a16:creationId xmlns:a16="http://schemas.microsoft.com/office/drawing/2014/main" id="{096843BB-BB48-69B1-82B0-B551DAAB8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8" y="1478493"/>
            <a:ext cx="3927594" cy="29106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4BDB8F-6B1A-5EFF-4D57-87716C49B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044" y="374650"/>
            <a:ext cx="2133600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A1C440A-8114-3FC9-8059-B47519B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86" y="561702"/>
            <a:ext cx="10911214" cy="752037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Pojmosloví aneb o co vlastně jde?</a:t>
            </a:r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67E0C2A5-0541-A576-D657-DB719B30C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2586" y="4613311"/>
            <a:ext cx="3787080" cy="1513681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B7DCB85-FA80-E9FE-454C-7BFBCD68C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250" y="1774897"/>
            <a:ext cx="5181600" cy="19917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Care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………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B8F763-576E-169A-84AA-33C4AA70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21" y="4101040"/>
            <a:ext cx="4896615" cy="943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95D93A-72C7-CDD5-54EE-E0E4F2F6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030" y="5218807"/>
            <a:ext cx="4529396" cy="1328839"/>
          </a:xfrm>
          <a:prstGeom prst="rect">
            <a:avLst/>
          </a:prstGeom>
        </p:spPr>
      </p:pic>
      <p:pic>
        <p:nvPicPr>
          <p:cNvPr id="8" name="Obrázek 7" descr="Obsah obrázku text, mapa&#10;&#10;Popis vygenerován s vysokou mírou spolehlivosti">
            <a:extLst>
              <a:ext uri="{FF2B5EF4-FFF2-40B4-BE49-F238E27FC236}">
                <a16:creationId xmlns:a16="http://schemas.microsoft.com/office/drawing/2014/main" id="{096843BB-BB48-69B1-82B0-B551DAAB8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8" y="1478493"/>
            <a:ext cx="3927594" cy="29106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C3CB3E-CECD-E034-D2BD-40B52A2F6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185" y="417485"/>
            <a:ext cx="2422457" cy="31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3" y="626486"/>
            <a:ext cx="1099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Cesta pacienta / model péče: „Care </a:t>
            </a:r>
            <a:r>
              <a:rPr lang="cs-CZ" sz="3600" b="1" dirty="0" err="1">
                <a:solidFill>
                  <a:schemeClr val="bg1"/>
                </a:solidFill>
              </a:rPr>
              <a:t>pathways</a:t>
            </a:r>
            <a:r>
              <a:rPr lang="cs-CZ" sz="3600" b="1" dirty="0">
                <a:solidFill>
                  <a:schemeClr val="bg1"/>
                </a:solidFill>
              </a:rPr>
              <a:t>“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4CF72C1-AEEE-7DE9-557C-9FF135F1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164997"/>
            <a:ext cx="1902794" cy="676549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95686F7-BDA9-1809-96D5-01B6101CDE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60466" y="3710556"/>
            <a:ext cx="1594943" cy="11926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77F4DD-8110-F8CC-3E01-AFA6F5819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585" y="1744717"/>
            <a:ext cx="7135374" cy="4358794"/>
          </a:xfrm>
        </p:spPr>
        <p:txBody>
          <a:bodyPr/>
          <a:lstStyle/>
          <a:p>
            <a:r>
              <a:rPr lang="cs-CZ" dirty="0"/>
              <a:t>…komplexní intervence zaměřené na organizaci procesu péče o přesně definovanou skupinu pacientů během definovaného období</a:t>
            </a:r>
          </a:p>
          <a:p>
            <a:r>
              <a:rPr lang="cs-CZ" dirty="0"/>
              <a:t>Různé úrovně</a:t>
            </a:r>
          </a:p>
          <a:p>
            <a:pPr lvl="1"/>
            <a:r>
              <a:rPr lang="cs-CZ" dirty="0"/>
              <a:t>Systémová (mezinárodní, národní…)</a:t>
            </a:r>
          </a:p>
          <a:p>
            <a:pPr lvl="1"/>
            <a:r>
              <a:rPr lang="cs-CZ" dirty="0"/>
              <a:t>Specifický typ péče/služby</a:t>
            </a:r>
          </a:p>
          <a:p>
            <a:pPr lvl="1"/>
            <a:r>
              <a:rPr lang="cs-CZ" dirty="0"/>
              <a:t>Individuální péče</a:t>
            </a:r>
          </a:p>
          <a:p>
            <a:r>
              <a:rPr lang="cs-CZ" dirty="0"/>
              <a:t>Různá míra detailu</a:t>
            </a:r>
          </a:p>
          <a:p>
            <a:r>
              <a:rPr lang="cs-CZ" dirty="0"/>
              <a:t>Spoluúčast multioborového týmu a pacientů</a:t>
            </a: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49EA82-DC1F-2D84-ED01-CA671EFA0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441" y="1481819"/>
            <a:ext cx="3172972" cy="2228737"/>
          </a:xfrm>
          <a:prstGeom prst="rect">
            <a:avLst/>
          </a:prstGeom>
        </p:spPr>
      </p:pic>
      <p:pic>
        <p:nvPicPr>
          <p:cNvPr id="11" name="Obrázek 10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5A50273-BBFF-B76E-1FAB-E0E74BD11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6934294" y="417485"/>
            <a:ext cx="4815120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Modelová</a:t>
            </a:r>
            <a:r>
              <a:rPr lang="pt-PT" sz="2400" b="1" dirty="0"/>
              <a:t> “</a:t>
            </a:r>
            <a:r>
              <a:rPr lang="pt-PT" sz="2400" b="1" dirty="0" err="1"/>
              <a:t>care</a:t>
            </a:r>
            <a:r>
              <a:rPr lang="pt-PT" sz="2400" b="1" dirty="0"/>
              <a:t> </a:t>
            </a:r>
            <a:r>
              <a:rPr lang="pt-PT" sz="2400" b="1" dirty="0" err="1"/>
              <a:t>pathway</a:t>
            </a:r>
            <a:r>
              <a:rPr lang="pt-PT" sz="2400" b="1" dirty="0"/>
              <a:t>” pro </a:t>
            </a:r>
            <a:r>
              <a:rPr lang="pt-PT" sz="2400" b="1" dirty="0" err="1"/>
              <a:t>amyotrofickou</a:t>
            </a:r>
            <a:r>
              <a:rPr lang="pt-PT" sz="2400" b="1" dirty="0"/>
              <a:t> </a:t>
            </a:r>
            <a:r>
              <a:rPr lang="pt-PT" sz="2400" b="1" dirty="0" err="1"/>
              <a:t>laterální</a:t>
            </a:r>
            <a:r>
              <a:rPr lang="pt-PT" sz="2400" b="1" dirty="0"/>
              <a:t> </a:t>
            </a:r>
            <a:r>
              <a:rPr lang="pt-PT" sz="2400" b="1" dirty="0" err="1"/>
              <a:t>sklerózu</a:t>
            </a:r>
            <a:endParaRPr lang="pt-PT" sz="2400" b="1" dirty="0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57CD58-2B85-9474-3EA2-7991E95D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" y="1825625"/>
            <a:ext cx="10409486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B63D9DA-FB22-9459-F76B-A7C4B91E8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454"/>
            <a:ext cx="6934294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69BCF5-9D71-4522-2F28-A64CEBD4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94" y="2049431"/>
            <a:ext cx="5285703" cy="30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7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BAE5A2-B720-8C4D-8776-ED5661EB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98" y="1836280"/>
            <a:ext cx="7130143" cy="4351338"/>
          </a:xfrm>
        </p:spPr>
        <p:txBody>
          <a:bodyPr>
            <a:normAutofit/>
          </a:bodyPr>
          <a:lstStyle/>
          <a:p>
            <a:r>
              <a:rPr lang="cs-CZ" b="1" dirty="0"/>
              <a:t>První příznaky VO</a:t>
            </a:r>
          </a:p>
          <a:p>
            <a:pPr lvl="1"/>
            <a:r>
              <a:rPr lang="cs-CZ" dirty="0"/>
              <a:t>Primární péče, spádové DO, ambulantní  specialista</a:t>
            </a:r>
          </a:p>
          <a:p>
            <a:pPr lvl="1"/>
            <a:r>
              <a:rPr lang="cs-CZ" dirty="0"/>
              <a:t>Stanovení podezření na VO</a:t>
            </a:r>
          </a:p>
          <a:p>
            <a:pPr lvl="2"/>
            <a:r>
              <a:rPr lang="cs-CZ" dirty="0"/>
              <a:t>Specializované pracoviště</a:t>
            </a:r>
          </a:p>
          <a:p>
            <a:pPr lvl="3"/>
            <a:r>
              <a:rPr lang="cs-CZ" dirty="0"/>
              <a:t>Vysoce specializované centrum</a:t>
            </a:r>
          </a:p>
          <a:p>
            <a:r>
              <a:rPr lang="cs-CZ" b="1" dirty="0"/>
              <a:t>Vysoce specializované centrum </a:t>
            </a:r>
            <a:r>
              <a:rPr lang="cs-CZ" dirty="0"/>
              <a:t>(ERN)</a:t>
            </a:r>
          </a:p>
          <a:p>
            <a:pPr lvl="1"/>
            <a:r>
              <a:rPr lang="cs-CZ" dirty="0"/>
              <a:t>Potvrdí Dg VO</a:t>
            </a:r>
          </a:p>
          <a:p>
            <a:pPr lvl="1"/>
            <a:r>
              <a:rPr lang="cs-CZ" dirty="0"/>
              <a:t>Stanoví individuální plán léčby a sledování</a:t>
            </a:r>
          </a:p>
          <a:p>
            <a:pPr lvl="1"/>
            <a:r>
              <a:rPr lang="cs-CZ" dirty="0"/>
              <a:t>Sdílená péče na základě předem určených kompetencí</a:t>
            </a:r>
          </a:p>
        </p:txBody>
      </p:sp>
      <p:sp>
        <p:nvSpPr>
          <p:cNvPr id="19" name="Zástupný obsah 18">
            <a:extLst>
              <a:ext uri="{FF2B5EF4-FFF2-40B4-BE49-F238E27FC236}">
                <a16:creationId xmlns:a16="http://schemas.microsoft.com/office/drawing/2014/main" id="{BC234426-7103-8F47-A762-674551BF04F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64086" y="1867588"/>
            <a:ext cx="4561113" cy="4295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Předpoklady</a:t>
            </a:r>
          </a:p>
          <a:p>
            <a:r>
              <a:rPr lang="cs-CZ" sz="2400" dirty="0"/>
              <a:t>Existence doporučených postupů pro jednotlivé skupiny VO</a:t>
            </a:r>
          </a:p>
          <a:p>
            <a:r>
              <a:rPr lang="cs-CZ" sz="2400" dirty="0"/>
              <a:t>Stanovení „</a:t>
            </a:r>
            <a:r>
              <a:rPr lang="cs-CZ" sz="2400" dirty="0" err="1"/>
              <a:t>referral</a:t>
            </a:r>
            <a:r>
              <a:rPr lang="cs-CZ" sz="2400" dirty="0"/>
              <a:t> </a:t>
            </a:r>
            <a:r>
              <a:rPr lang="cs-CZ" sz="2400" dirty="0" err="1"/>
              <a:t>pattern</a:t>
            </a:r>
            <a:r>
              <a:rPr lang="cs-CZ" sz="2400" dirty="0"/>
              <a:t>“</a:t>
            </a:r>
          </a:p>
          <a:p>
            <a:pPr lvl="1"/>
            <a:r>
              <a:rPr lang="cs-CZ" sz="2000" dirty="0"/>
              <a:t>Definovaná národní síť specializovaných a vysoce specializovaných pracovišť</a:t>
            </a:r>
          </a:p>
          <a:p>
            <a:r>
              <a:rPr lang="cs-CZ" sz="2400" dirty="0"/>
              <a:t>Dostatečná kapacita center</a:t>
            </a:r>
          </a:p>
          <a:p>
            <a:pPr lvl="1"/>
            <a:r>
              <a:rPr lang="cs-CZ" sz="2100" dirty="0"/>
              <a:t>Personál</a:t>
            </a:r>
          </a:p>
          <a:p>
            <a:pPr lvl="1"/>
            <a:r>
              <a:rPr lang="cs-CZ" sz="2100" dirty="0"/>
              <a:t>Prostory</a:t>
            </a:r>
          </a:p>
          <a:p>
            <a:pPr lvl="1"/>
            <a:r>
              <a:rPr lang="cs-CZ" sz="2100" dirty="0"/>
              <a:t>Vybavení a lékový budget</a:t>
            </a:r>
          </a:p>
        </p:txBody>
      </p:sp>
      <p:pic>
        <p:nvPicPr>
          <p:cNvPr id="9" name="Obrázek 8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52315BD-9E81-B746-8E90-9ECC74A4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51" y="5312228"/>
            <a:ext cx="1398230" cy="1545771"/>
          </a:xfrm>
          <a:prstGeom prst="rect">
            <a:avLst/>
          </a:prstGeom>
        </p:spPr>
      </p:pic>
      <p:sp>
        <p:nvSpPr>
          <p:cNvPr id="6" name="AutoShape 2" descr="Náhled obrázku">
            <a:extLst>
              <a:ext uri="{FF2B5EF4-FFF2-40B4-BE49-F238E27FC236}">
                <a16:creationId xmlns:a16="http://schemas.microsoft.com/office/drawing/2014/main" id="{5F709036-708A-D948-ADCB-D2D7862687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Náhled obrázku">
            <a:extLst>
              <a:ext uri="{FF2B5EF4-FFF2-40B4-BE49-F238E27FC236}">
                <a16:creationId xmlns:a16="http://schemas.microsoft.com/office/drawing/2014/main" id="{050EBC07-EE85-5B42-8A23-62BB128B8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C8085C0-8BC8-F242-B336-2D072368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7" y="6162935"/>
            <a:ext cx="1902794" cy="676549"/>
          </a:xfrm>
          <a:prstGeom prst="rect">
            <a:avLst/>
          </a:prstGeom>
        </p:spPr>
      </p:pic>
      <p:sp>
        <p:nvSpPr>
          <p:cNvPr id="15" name="Šipka vpravo 14">
            <a:extLst>
              <a:ext uri="{FF2B5EF4-FFF2-40B4-BE49-F238E27FC236}">
                <a16:creationId xmlns:a16="http://schemas.microsoft.com/office/drawing/2014/main" id="{84EEEE43-7E68-4344-8659-7C1B178873A9}"/>
              </a:ext>
            </a:extLst>
          </p:cNvPr>
          <p:cNvSpPr/>
          <p:nvPr/>
        </p:nvSpPr>
        <p:spPr>
          <a:xfrm>
            <a:off x="3619025" y="1867588"/>
            <a:ext cx="2476975" cy="280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ů 17">
            <a:extLst>
              <a:ext uri="{FF2B5EF4-FFF2-40B4-BE49-F238E27FC236}">
                <a16:creationId xmlns:a16="http://schemas.microsoft.com/office/drawing/2014/main" id="{67E37C46-292B-D744-AB02-FA760303FEC5}"/>
              </a:ext>
            </a:extLst>
          </p:cNvPr>
          <p:cNvSpPr/>
          <p:nvPr/>
        </p:nvSpPr>
        <p:spPr>
          <a:xfrm>
            <a:off x="6034867" y="2008007"/>
            <a:ext cx="289733" cy="1740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vlevo 3">
            <a:extLst>
              <a:ext uri="{FF2B5EF4-FFF2-40B4-BE49-F238E27FC236}">
                <a16:creationId xmlns:a16="http://schemas.microsoft.com/office/drawing/2014/main" id="{BD72CB59-6B32-794E-89F4-B157D94A8B6F}"/>
              </a:ext>
            </a:extLst>
          </p:cNvPr>
          <p:cNvSpPr/>
          <p:nvPr/>
        </p:nvSpPr>
        <p:spPr>
          <a:xfrm>
            <a:off x="4904252" y="3626873"/>
            <a:ext cx="1267948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EAA90FAE-3CFB-598B-92A8-671AF309C6E9}"/>
              </a:ext>
            </a:extLst>
          </p:cNvPr>
          <p:cNvSpPr/>
          <p:nvPr/>
        </p:nvSpPr>
        <p:spPr>
          <a:xfrm>
            <a:off x="427972" y="390006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/>
          </a:p>
          <a:p>
            <a:r>
              <a:rPr lang="cs-CZ" sz="3200" b="1" dirty="0"/>
              <a:t>Cesta pacienta s VO českým zdravotnictvím - výhledy</a:t>
            </a:r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166036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3AEEC-FD0E-41A9-AE02-8D3E6A3A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72" y="1591372"/>
            <a:ext cx="11336056" cy="46982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Vytvoření </a:t>
            </a:r>
            <a:r>
              <a:rPr lang="cs-CZ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obecného návrhu standardu</a:t>
            </a:r>
            <a:r>
              <a:rPr lang="cs-CZ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komplexní sdílené péče o pacienty s VO v dětství a dospělosti, včetně přechodové péče</a:t>
            </a:r>
            <a:endParaRPr lang="cs-CZ" dirty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Rozšíření obecného návrhu </a:t>
            </a:r>
            <a:r>
              <a:rPr lang="cs-CZ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systému komplexní sdílené péče o specifické potřeby pacientů s vybranými skupinami VO pro implementaci v praxi</a:t>
            </a:r>
            <a:r>
              <a:rPr lang="cs-CZ" dirty="0">
                <a:effectLst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Plán pilotního testování </a:t>
            </a:r>
            <a:r>
              <a:rPr lang="cs-CZ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systému komplexní sdílené péče pro 5 skupin VO</a:t>
            </a:r>
            <a:r>
              <a:rPr lang="cs-CZ" dirty="0">
                <a:effectLst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latin typeface="Calibri" panose="020F0502020204030204" pitchFamily="34" charset="0"/>
                <a:ea typeface="Arial" panose="020B0604020202020204" pitchFamily="34" charset="0"/>
              </a:rPr>
              <a:t>Ověření funkčnosti </a:t>
            </a:r>
            <a:r>
              <a:rPr lang="cs-CZ" dirty="0">
                <a:latin typeface="Calibri" panose="020F0502020204030204" pitchFamily="34" charset="0"/>
                <a:ea typeface="Arial" panose="020B0604020202020204" pitchFamily="34" charset="0"/>
              </a:rPr>
              <a:t>návrhu systému komplexní sdílené péče vytvořeného v rámci cíle 2 jeho pilotním</a:t>
            </a:r>
            <a:r>
              <a:rPr lang="cs-CZ" dirty="0"/>
              <a:t> testováním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>
                <a:latin typeface="Calibri" panose="020F0502020204030204" pitchFamily="34" charset="0"/>
                <a:ea typeface="Arial" panose="020B0604020202020204" pitchFamily="34" charset="0"/>
              </a:rPr>
              <a:t>Revize a aktualizace obecného návrhu </a:t>
            </a:r>
            <a:r>
              <a:rPr lang="cs-CZ" dirty="0">
                <a:latin typeface="Calibri" panose="020F0502020204030204" pitchFamily="34" charset="0"/>
                <a:ea typeface="Arial" panose="020B0604020202020204" pitchFamily="34" charset="0"/>
              </a:rPr>
              <a:t>systému komplexní</a:t>
            </a:r>
            <a:r>
              <a:rPr lang="cs-CZ" sz="30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Arial" panose="020B0604020202020204" pitchFamily="34" charset="0"/>
              </a:rPr>
              <a:t>sdílené péče na základě zkušenosti získané splněním cíle 4</a:t>
            </a:r>
            <a:endParaRPr lang="cs-CZ" sz="3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DF7A62F-4497-6522-990E-9B36467CC700}"/>
              </a:ext>
            </a:extLst>
          </p:cNvPr>
          <p:cNvSpPr/>
          <p:nvPr/>
        </p:nvSpPr>
        <p:spPr>
          <a:xfrm>
            <a:off x="427972" y="36512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4654C78-BF56-62E0-FE60-284D604D9B3D}"/>
              </a:ext>
            </a:extLst>
          </p:cNvPr>
          <p:cNvSpPr txBox="1">
            <a:spLocks/>
          </p:cNvSpPr>
          <p:nvPr/>
        </p:nvSpPr>
        <p:spPr>
          <a:xfrm>
            <a:off x="427972" y="568365"/>
            <a:ext cx="10515600" cy="1123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Návrh systému komplexní sdílené zdravotně-sociální péče o pacienty s vzácnými onemocněními – cíle projektu SYPOVO</a:t>
            </a:r>
            <a:b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pic>
        <p:nvPicPr>
          <p:cNvPr id="8" name="Obrázek 7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81BAA8BD-2892-3AB9-AFDA-8AC5CFAD8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D57B1A-36AF-46E3-69F5-76985F0F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4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CEFD59-1FF2-5C80-0D70-F094F69C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29" y="51628"/>
            <a:ext cx="9780105" cy="6819426"/>
          </a:xfrm>
          <a:prstGeom prst="rect">
            <a:avLst/>
          </a:prstGeom>
        </p:spPr>
      </p:pic>
      <p:sp>
        <p:nvSpPr>
          <p:cNvPr id="2" name="Šipka vpravo 1">
            <a:extLst>
              <a:ext uri="{FF2B5EF4-FFF2-40B4-BE49-F238E27FC236}">
                <a16:creationId xmlns:a16="http://schemas.microsoft.com/office/drawing/2014/main" id="{F3959A56-50C9-4DB9-89A8-B22E44C41CD1}"/>
              </a:ext>
            </a:extLst>
          </p:cNvPr>
          <p:cNvSpPr/>
          <p:nvPr/>
        </p:nvSpPr>
        <p:spPr>
          <a:xfrm>
            <a:off x="1948365" y="173326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51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D386D-F0A1-A89B-464B-E5F7AD93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3900" cy="1325563"/>
          </a:xfrm>
        </p:spPr>
        <p:txBody>
          <a:bodyPr>
            <a:noAutofit/>
          </a:bodyPr>
          <a:lstStyle/>
          <a:p>
            <a:r>
              <a:rPr lang="cs-CZ" sz="3200" dirty="0"/>
              <a:t>Klíčová aktivita 1: </a:t>
            </a:r>
            <a:r>
              <a:rPr lang="cs-CZ" sz="3200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Vytvoření pracovních týmů, formulace pracovních postupů, analýza současného stavu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B8CC47-41D4-5E49-5040-BF3E88D7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1075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Inventarizace</a:t>
            </a:r>
            <a:r>
              <a:rPr lang="cs-CZ" sz="2400" kern="15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existujících národních a mezinárodních </a:t>
            </a:r>
            <a:r>
              <a:rPr lang="cs-CZ" sz="2400" b="1" kern="15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doporučení a </a:t>
            </a: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standardů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 dané oblasti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Analýza zahraničních systémů péče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 pacienty s danou skupinu VO (ve spolupráci s příslušnou ERN a pacientskými organizacemi na národní i mezinárodní úrovni)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Popis současného </a:t>
            </a: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stavu péče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 pacienty s danou skupinou VO včetně přehledu pokrytí jednotlivých regionů odborníky 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Popis současného stavu přístupu pacientů s VO k sociálním službám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stav informovanosti o možnostech využívání dávek pro osoby s dlouhodobým nepříznivým zdravotním stavem 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Identifikace potřeb a nedostatků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 systému zdravotní a sociální péče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marL="342900" lvl="0" indent="-342900" algn="just">
              <a:lnSpc>
                <a:spcPct val="103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4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Návrh optimálního zajištění péče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pro danou skupinu VO  </a:t>
            </a:r>
            <a:endParaRPr lang="cs-CZ" sz="24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893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B16B4-7B70-AA98-745E-9F0339BD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Klíčová aktivita 2: </a:t>
            </a:r>
            <a:r>
              <a:rPr lang="cs-CZ" sz="3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Návrh obecných principů systému komplexní sdílené péče o pacienta s vzácným onemocněním 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E92C8C-17D1-7412-3D16-9F986B39A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5067300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Definování národní sítě pro VO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základní struktura a hierarchie pracovišť různého typu a míry specializace, definice jejich obecných kompetencí v péči o pacienta s VO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Doporučený postup pro systém „přechodové péče“ 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 dospívající pacienty a jejich převedení do péče specialistů pro dospělé.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Vytvoření doporučeného postupu mapujícího </a:t>
            </a:r>
            <a:r>
              <a:rPr lang="cs-CZ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celostátní a regionální potřebu odborníků </a:t>
            </a:r>
            <a:r>
              <a:rPr lang="cs-CZ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 jednotlivé skupiny VO na pracovištích národní sítě zapojených v systému komplexní sdílené péče o pacienty s VO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Návrh základního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personálního, prostorového a věcného vybavení 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 každé definované pracoviště vysoce specializované péče v závislosti na počtu pacientů s VO v péči centra 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Nastavení standardu pro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propojení systémů komplexní sdílené péče 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 centrech vysoce specializované péče s kontaktními místy/koordinátory zdravotních a sociálních služeb na národní a regionální úrovni 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Stanovení standartní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vazby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zdravotních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(paliativní péče, domácí péče, fyzioterapie, ergoterapie, psychoterapie, nutriční péče) a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sociálních služeb 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(např., respitní péče, pečovatelské služby, osobní asistence, stacionáře) na činnost center vysoce specializované péče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100"/>
              </a:spcAft>
              <a:buFont typeface="Calibri" panose="020F0502020204030204" pitchFamily="34" charset="0"/>
              <a:buChar char="-"/>
            </a:pP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Stanovení obecných </a:t>
            </a:r>
            <a:r>
              <a:rPr lang="cs-CZ" sz="2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indikátorů kvality péče </a:t>
            </a:r>
            <a:r>
              <a:rPr lang="cs-CZ" sz="20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 centrech vysoce specializované péče o pacienty s VO</a:t>
            </a:r>
            <a:endParaRPr lang="cs-CZ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4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371DA-AC0A-2436-A8CF-706171BE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58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Klíčová aktivita 3: </a:t>
            </a:r>
            <a:r>
              <a:rPr lang="cs-CZ" sz="40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Vytvoření návrhu komplexní sdílené péče o pacienty s vybranými VO</a:t>
            </a:r>
            <a:br>
              <a:rPr lang="cs-CZ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A9A0C7-5675-58CB-04F2-BCECB2CE8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33" y="1433014"/>
            <a:ext cx="11274567" cy="5213445"/>
          </a:xfrm>
        </p:spPr>
        <p:txBody>
          <a:bodyPr>
            <a:normAutofit fontScale="92500" lnSpcReduction="20000"/>
          </a:bodyPr>
          <a:lstStyle/>
          <a:p>
            <a:r>
              <a:rPr lang="cs-CZ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5 reprezentativních skupin VO</a:t>
            </a:r>
            <a:endParaRPr lang="cs-CZ" sz="2200" b="1" dirty="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odlišné typy BVO s ohledem na věk manifestace, délku života, potřebu multidisciplinární péče, míru disability apod</a:t>
            </a:r>
            <a:r>
              <a:rPr lang="cs-CZ" sz="1900" dirty="0">
                <a:effectLst/>
              </a:rPr>
              <a:t> </a:t>
            </a:r>
          </a:p>
          <a:p>
            <a:r>
              <a:rPr lang="cs-CZ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vůle k vytvoření souhlasného stanoviska </a:t>
            </a:r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všech stakeholderů v daném pracovním týmu a </a:t>
            </a:r>
            <a:r>
              <a:rPr lang="cs-CZ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dostupnost informací</a:t>
            </a:r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 počtu pacientů s daným onemocněním</a:t>
            </a:r>
          </a:p>
          <a:p>
            <a:pPr algn="just">
              <a:spcAft>
                <a:spcPts val="1100"/>
              </a:spcAft>
            </a:pPr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definuje </a:t>
            </a: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konkrétní </a:t>
            </a:r>
            <a:r>
              <a:rPr lang="cs-CZ" sz="19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kompetence jednotlivých úrovní zdravotní péče </a:t>
            </a: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obecně stanovených v rámci Aktivity 2, </a:t>
            </a:r>
            <a:endParaRPr lang="cs-CZ" sz="1900" dirty="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základní pravidla cesty pacienta zdravotnickým systémem (care </a:t>
            </a:r>
            <a:r>
              <a:rPr lang="cs-CZ" sz="19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pathway</a:t>
            </a: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), včetně optimálních intervalů pro předávání pacienta mezi různými pracovišti (čekací lhůty). </a:t>
            </a:r>
          </a:p>
          <a:p>
            <a:pPr algn="just">
              <a:spcAft>
                <a:spcPts val="1100"/>
              </a:spcAft>
            </a:pPr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Příklady </a:t>
            </a:r>
            <a:r>
              <a:rPr lang="cs-CZ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kompetencí různých úrovní péče </a:t>
            </a: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Potvrzení diagnózy VO</a:t>
            </a: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Indikace a realizace invazivních výkonů</a:t>
            </a: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Indikace a realizace specializovaných vyšetření </a:t>
            </a:r>
          </a:p>
          <a:p>
            <a:pPr lvl="1" algn="just">
              <a:spcAft>
                <a:spcPts val="1100"/>
              </a:spcAft>
            </a:pP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Indikace a zajištění specializovaných či nákladných terapií (např. </a:t>
            </a:r>
            <a:r>
              <a:rPr lang="cs-CZ" sz="19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centrová</a:t>
            </a:r>
            <a:r>
              <a:rPr lang="cs-CZ" sz="19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léčba)</a:t>
            </a:r>
            <a:endParaRPr lang="cs-CZ" sz="17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přehled </a:t>
            </a:r>
            <a:r>
              <a:rPr lang="cs-CZ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konkrétních indikátorů kvality </a:t>
            </a:r>
            <a:r>
              <a:rPr lang="cs-CZ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vysoce specializované péče pro tato onemocnění</a:t>
            </a:r>
            <a:r>
              <a:rPr lang="cs-CZ" sz="2200" dirty="0">
                <a:effectLst/>
              </a:rPr>
              <a:t>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00308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3" y="626486"/>
            <a:ext cx="1099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Specifika zdravotní péče o pacienty s VO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82D5B3-8117-5737-5FFA-DC5DEADE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" y="1649493"/>
            <a:ext cx="8627003" cy="479102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Potřeba </a:t>
            </a:r>
            <a:r>
              <a:rPr lang="cs-CZ" dirty="0">
                <a:highlight>
                  <a:srgbClr val="FFFF00"/>
                </a:highlight>
              </a:rPr>
              <a:t>komplexní, </a:t>
            </a:r>
            <a:r>
              <a:rPr lang="cs-CZ" dirty="0" err="1">
                <a:highlight>
                  <a:srgbClr val="FFFF00"/>
                </a:highlight>
              </a:rPr>
              <a:t>multi</a:t>
            </a:r>
            <a:r>
              <a:rPr lang="cs-CZ" dirty="0">
                <a:highlight>
                  <a:srgbClr val="FFFF00"/>
                </a:highlight>
              </a:rPr>
              <a:t>-  a interdisciplinární péče</a:t>
            </a:r>
          </a:p>
          <a:p>
            <a:pPr lvl="1"/>
            <a:r>
              <a:rPr lang="cs-CZ" dirty="0"/>
              <a:t>Příslušnost ke specializačním oborům nejasná, na okraji zájmu odborných společností</a:t>
            </a:r>
          </a:p>
          <a:p>
            <a:r>
              <a:rPr lang="cs-CZ" dirty="0"/>
              <a:t>Potřeba </a:t>
            </a:r>
            <a:r>
              <a:rPr lang="cs-CZ" dirty="0">
                <a:highlight>
                  <a:srgbClr val="FFFF00"/>
                </a:highlight>
              </a:rPr>
              <a:t>centralizace specializované péče při zachování její dostupnosti</a:t>
            </a:r>
          </a:p>
          <a:p>
            <a:r>
              <a:rPr lang="cs-CZ" dirty="0"/>
              <a:t>Evropská síť špičkových specializovaných pracovišť ERN</a:t>
            </a:r>
          </a:p>
          <a:p>
            <a:pPr lvl="1"/>
            <a:r>
              <a:rPr lang="cs-CZ" dirty="0"/>
              <a:t>Vznik v roce 2017 pro 24 skupin VO</a:t>
            </a:r>
          </a:p>
          <a:p>
            <a:pPr lvl="1"/>
            <a:r>
              <a:rPr lang="cs-CZ" dirty="0"/>
              <a:t>V ČR zastoupeno 22 ERN ve 46 pracovištích 13 poskytovatelů</a:t>
            </a:r>
          </a:p>
          <a:p>
            <a:r>
              <a:rPr lang="cs-CZ" dirty="0"/>
              <a:t>Status </a:t>
            </a:r>
            <a:r>
              <a:rPr lang="cs-CZ" dirty="0">
                <a:highlight>
                  <a:srgbClr val="FFFF00"/>
                </a:highlight>
              </a:rPr>
              <a:t>Center vysoce specializované péče </a:t>
            </a:r>
          </a:p>
          <a:p>
            <a:pPr lvl="1"/>
            <a:r>
              <a:rPr lang="cs-CZ" dirty="0"/>
              <a:t>Formálně přidělen členům ERN k 1.1.2022 (po 5 letech existence)</a:t>
            </a:r>
          </a:p>
          <a:p>
            <a:pPr lvl="1"/>
            <a:r>
              <a:rPr lang="cs-CZ" dirty="0"/>
              <a:t>Kompetence a začlenění do existujícího systému nejsou stanoveny</a:t>
            </a:r>
          </a:p>
          <a:p>
            <a:pPr lvl="1"/>
            <a:r>
              <a:rPr lang="cs-CZ" dirty="0"/>
              <a:t>Kapacita center omezená, na okraji zájmu poskytovatelů pro ekonomickou nevýhodnost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6" name="Zástupný obsah 4">
            <a:extLst>
              <a:ext uri="{FF2B5EF4-FFF2-40B4-BE49-F238E27FC236}">
                <a16:creationId xmlns:a16="http://schemas.microsoft.com/office/drawing/2014/main" id="{DC8EE5A4-1561-7D7F-2A88-E594E21D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799" y="1568909"/>
            <a:ext cx="3074612" cy="325233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4CF72C1-AEEE-7DE9-557C-9FF135F1A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4" y="6303299"/>
            <a:ext cx="1484085" cy="527675"/>
          </a:xfrm>
          <a:prstGeom prst="rect">
            <a:avLst/>
          </a:prstGeom>
        </p:spPr>
      </p:pic>
      <p:pic>
        <p:nvPicPr>
          <p:cNvPr id="18" name="Obrázek 17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20E2273-2164-CBE9-1B05-0868349EE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586" y="5529942"/>
            <a:ext cx="1186414" cy="13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6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2CC05-B43A-217C-8420-1332FC72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Klíčová aktivita 4: </a:t>
            </a:r>
            <a:r>
              <a:rPr lang="cs-CZ" sz="3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Vytvoření metodiky a pilotní ověření systému komplexní sdílené péče o pacienty s vybranými VO </a:t>
            </a:r>
            <a:br>
              <a:rPr lang="cs-CZ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A628D7-AF9A-4CE6-B4A1-B778C4B63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testování reálné existence a vzájemného propojení jednotlivých komponent plánovaného systému komplexní sdílené péče v podmínkách současného zdravotnického a sociálního systému </a:t>
            </a:r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 cílem identifikovat oblasti vyžadující změnu</a:t>
            </a:r>
          </a:p>
          <a:p>
            <a:pPr algn="just">
              <a:spcAft>
                <a:spcPts val="11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noví pacienti poprvé přicházející v průběhu 6 měsíců tak, aby jejich následující management byl zachycen minimálně po dobu 6 měsíců při celkovém trvání pilotu 12 měsíců. </a:t>
            </a:r>
            <a:r>
              <a:rPr lang="cs-CZ" sz="2400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F"/>
              </a:rPr>
              <a:t>  </a:t>
            </a:r>
          </a:p>
          <a:p>
            <a:pPr algn="just">
              <a:spcAft>
                <a:spcPts val="11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Pacienti budou sledováni na pravidelných kontrolách, kde bude podrobně zaznamenáván </a:t>
            </a:r>
          </a:p>
          <a:p>
            <a:pPr lvl="1" algn="just">
              <a:spcAft>
                <a:spcPts val="11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obsah a rozsah poskytnutých služeb nad rámec vykazovaných výkonů. </a:t>
            </a:r>
          </a:p>
          <a:p>
            <a:pPr lvl="1" algn="just">
              <a:spcAft>
                <a:spcPts val="11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Pohyb pacientů zdravotním systémem bude dále monitorován prostřednictvím analýzy vykazovaných výkonů (NRHZS)</a:t>
            </a:r>
            <a:endParaRPr lang="cs-CZ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488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EBD7B-EB3F-3F2D-ED5B-744117A5A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Klíčová aktivita 5: </a:t>
            </a:r>
            <a:r>
              <a:rPr lang="cs-CZ" sz="36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Revize obecného návrhu standardu pro komplexní sdílenou péči o pacienty s VO</a:t>
            </a:r>
            <a:br>
              <a:rPr lang="cs-CZ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C89673-C3EF-876C-ED58-FE06568E4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099"/>
            <a:ext cx="10515600" cy="3852863"/>
          </a:xfrm>
        </p:spPr>
        <p:txBody>
          <a:bodyPr/>
          <a:lstStyle/>
          <a:p>
            <a:r>
              <a:rPr lang="cs-CZ" sz="3200" b="1" kern="1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Na základě informací získaných v rámci pilotního ověření </a:t>
            </a:r>
            <a:r>
              <a:rPr lang="cs-CZ" sz="3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 v souladu s doručenými návrhy, které budou součástí analýzy vytvořené v rámci klíčové aktivity 4, bude revidován obecný návrh standardu komplexní sdílené péče o pacienty s VO.</a:t>
            </a:r>
            <a:endParaRPr lang="cs-CZ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001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8A5EBD7B-EB3F-3F2D-ED5B-744117A5AB0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kern="15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HARMONOGRAM</a:t>
            </a:r>
            <a:br>
              <a:rPr lang="cs-CZ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1005"/>
            <a:ext cx="10058400" cy="48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800" b="1" dirty="0" err="1"/>
              <a:t>Evropská</a:t>
            </a:r>
            <a:r>
              <a:rPr lang="pt-PT" sz="2800" b="1" dirty="0"/>
              <a:t> </a:t>
            </a:r>
            <a:r>
              <a:rPr lang="pt-PT" sz="2800" b="1" dirty="0" err="1"/>
              <a:t>Joint</a:t>
            </a:r>
            <a:r>
              <a:rPr lang="pt-PT" sz="2800" b="1" dirty="0"/>
              <a:t> </a:t>
            </a:r>
            <a:r>
              <a:rPr lang="pt-PT" sz="2800" b="1" dirty="0" err="1"/>
              <a:t>Action</a:t>
            </a:r>
            <a:r>
              <a:rPr lang="pt-PT" sz="2800" b="1" dirty="0"/>
              <a:t> – </a:t>
            </a:r>
            <a:r>
              <a:rPr lang="pt-PT" sz="2800" b="1" dirty="0" err="1"/>
              <a:t>projekt</a:t>
            </a:r>
            <a:r>
              <a:rPr lang="pt-PT" sz="2800" b="1" dirty="0"/>
              <a:t> </a:t>
            </a:r>
            <a:r>
              <a:rPr lang="pt-PT" sz="2800" b="1" dirty="0" err="1"/>
              <a:t>integrace</a:t>
            </a:r>
            <a:r>
              <a:rPr lang="pt-PT" sz="2800" b="1" dirty="0"/>
              <a:t> ERN do </a:t>
            </a:r>
            <a:r>
              <a:rPr lang="pt-PT" sz="2800" b="1" dirty="0" err="1"/>
              <a:t>národních</a:t>
            </a:r>
            <a:r>
              <a:rPr lang="pt-PT" sz="2800" b="1" dirty="0"/>
              <a:t> </a:t>
            </a:r>
            <a:r>
              <a:rPr lang="pt-PT" sz="2800" b="1" dirty="0" err="1"/>
              <a:t>systémů</a:t>
            </a:r>
            <a:r>
              <a:rPr lang="pt-PT" sz="2800" b="1" dirty="0"/>
              <a:t> </a:t>
            </a:r>
            <a:r>
              <a:rPr lang="pt-PT" sz="2800" b="1" dirty="0" err="1"/>
              <a:t>zdravotní</a:t>
            </a:r>
            <a:r>
              <a:rPr lang="pt-PT" sz="2800" b="1" dirty="0"/>
              <a:t> </a:t>
            </a:r>
            <a:r>
              <a:rPr lang="pt-PT" sz="2800" b="1" dirty="0" err="1"/>
              <a:t>péče</a:t>
            </a:r>
            <a:r>
              <a:rPr lang="pt-PT" sz="2800" b="1" dirty="0"/>
              <a:t> </a:t>
            </a:r>
            <a:r>
              <a:rPr lang="pt-PT" sz="2800" b="1" dirty="0" err="1"/>
              <a:t>členských</a:t>
            </a:r>
            <a:r>
              <a:rPr lang="pt-PT" sz="2800" b="1" dirty="0"/>
              <a:t> </a:t>
            </a:r>
            <a:r>
              <a:rPr lang="pt-PT" sz="2800" b="1" dirty="0" err="1"/>
              <a:t>zemí</a:t>
            </a:r>
            <a:endParaRPr lang="pt-PT" sz="2800" b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24AD72DC-4B3C-21CC-A552-1664699A5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964652"/>
            <a:ext cx="5847521" cy="3764934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C2E5641-132C-BED1-E8C4-C6C0AF098C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81386" y="1964652"/>
            <a:ext cx="5638424" cy="37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4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57CD58-2B85-9474-3EA2-7991E95D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" y="1825625"/>
            <a:ext cx="10409486" cy="435133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16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57CD58-2B85-9474-3EA2-7991E95D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" y="1825625"/>
            <a:ext cx="10409486" cy="4351338"/>
          </a:xfrm>
        </p:spPr>
        <p:txBody>
          <a:bodyPr/>
          <a:lstStyle/>
          <a:p>
            <a:r>
              <a:rPr lang="cs-CZ" dirty="0"/>
              <a:t>Diagnostický proces</a:t>
            </a:r>
          </a:p>
        </p:txBody>
      </p:sp>
      <p:pic>
        <p:nvPicPr>
          <p:cNvPr id="1025" name="Picture 1" descr="page17image55900592">
            <a:extLst>
              <a:ext uri="{FF2B5EF4-FFF2-40B4-BE49-F238E27FC236}">
                <a16:creationId xmlns:a16="http://schemas.microsoft.com/office/drawing/2014/main" id="{D97952E5-0B84-15D3-89ED-8FA8F08F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6" y="2680363"/>
            <a:ext cx="4996405" cy="29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55828816">
            <a:extLst>
              <a:ext uri="{FF2B5EF4-FFF2-40B4-BE49-F238E27FC236}">
                <a16:creationId xmlns:a16="http://schemas.microsoft.com/office/drawing/2014/main" id="{9ECEF6C3-9494-EFF9-3C17-40D2AFE2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48" y="1964672"/>
            <a:ext cx="6223826" cy="292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74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FA99D6-B14B-45E8-B4BA-F5BEFDE90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" y="1695205"/>
            <a:ext cx="6335785" cy="4658103"/>
          </a:xfrm>
        </p:spPr>
        <p:txBody>
          <a:bodyPr>
            <a:normAutofit/>
          </a:bodyPr>
          <a:lstStyle/>
          <a:p>
            <a:r>
              <a:rPr lang="cs-CZ" dirty="0"/>
              <a:t>Pracovní týmy pro 22 skupin onemocnění dle ERN</a:t>
            </a:r>
          </a:p>
          <a:p>
            <a:r>
              <a:rPr lang="cs-CZ" dirty="0"/>
              <a:t>Členové týmů</a:t>
            </a:r>
          </a:p>
          <a:p>
            <a:pPr lvl="1"/>
            <a:r>
              <a:rPr lang="cs-CZ" dirty="0"/>
              <a:t>Koordinátor: Zástupce ERN v MEKOVO</a:t>
            </a:r>
          </a:p>
          <a:p>
            <a:pPr lvl="1"/>
            <a:r>
              <a:rPr lang="cs-CZ" dirty="0"/>
              <a:t>Představitelé členských pracovišť</a:t>
            </a:r>
          </a:p>
          <a:p>
            <a:pPr lvl="1"/>
            <a:r>
              <a:rPr lang="cs-CZ" dirty="0"/>
              <a:t>Zástupce odborné společnosti</a:t>
            </a:r>
          </a:p>
          <a:p>
            <a:pPr lvl="1"/>
            <a:r>
              <a:rPr lang="cs-CZ" dirty="0"/>
              <a:t>Zástupce plátců</a:t>
            </a:r>
          </a:p>
          <a:p>
            <a:pPr lvl="1"/>
            <a:r>
              <a:rPr lang="cs-CZ" dirty="0"/>
              <a:t>Zástupce pacientů</a:t>
            </a:r>
          </a:p>
          <a:p>
            <a:pPr lvl="1"/>
            <a:r>
              <a:rPr lang="cs-CZ" dirty="0"/>
              <a:t>NZ/OZP…</a:t>
            </a:r>
          </a:p>
          <a:p>
            <a:r>
              <a:rPr lang="cs-CZ" dirty="0"/>
              <a:t>Globální tým</a:t>
            </a:r>
          </a:p>
          <a:p>
            <a:pPr lvl="1"/>
            <a:r>
              <a:rPr lang="cs-CZ" dirty="0"/>
              <a:t>Základ = Koordinátoři týmů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DB24BA-273F-464C-9449-609C0418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725" y="1567849"/>
            <a:ext cx="5285565" cy="4658103"/>
          </a:xfrm>
          <a:prstGeom prst="rect">
            <a:avLst/>
          </a:prstGeom>
        </p:spPr>
      </p:pic>
      <p:sp>
        <p:nvSpPr>
          <p:cNvPr id="7" name="Retângulo 3">
            <a:extLst>
              <a:ext uri="{FF2B5EF4-FFF2-40B4-BE49-F238E27FC236}">
                <a16:creationId xmlns:a16="http://schemas.microsoft.com/office/drawing/2014/main" id="{D6F7ACD3-38BB-704E-00C3-36D582B9C1E2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200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Vytvoření pracovních týmů, formulace pracovních postupů, analýza současného stavu</a:t>
            </a:r>
            <a:endParaRPr lang="pt-PT" sz="32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A7B668D-43C7-3C94-12CD-8FE044EA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  <p:pic>
        <p:nvPicPr>
          <p:cNvPr id="10" name="Obrázek 9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E4194CAF-D5AA-D3C4-DC77-1BCEAABDE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5505434"/>
            <a:ext cx="1223467" cy="13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00E8BA-9096-8E25-0630-D0AE5A63D13C}"/>
              </a:ext>
            </a:extLst>
          </p:cNvPr>
          <p:cNvSpPr/>
          <p:nvPr/>
        </p:nvSpPr>
        <p:spPr>
          <a:xfrm>
            <a:off x="427972" y="36512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/>
          </a:p>
          <a:p>
            <a:r>
              <a:rPr lang="cs-CZ" sz="4000" b="1">
                <a:latin typeface="Calibri" panose="020F0502020204030204" pitchFamily="34" charset="0"/>
              </a:rPr>
              <a:t>A jak dál ??</a:t>
            </a:r>
            <a:endParaRPr lang="cs-CZ" sz="4000"/>
          </a:p>
          <a:p>
            <a:pPr algn="ctr"/>
            <a:endParaRPr lang="pt-PT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3ECD79E-C876-4DC0-295A-EED82210D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615" y="170996"/>
            <a:ext cx="8710385" cy="43287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64AC93-239C-E1A7-B92E-EF6378809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" y="4925932"/>
            <a:ext cx="12180127" cy="10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8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93FF88-4088-4BDE-B203-A69807E2D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71" y="1466395"/>
            <a:ext cx="11336055" cy="4822063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b="1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Inventarizace</a:t>
            </a:r>
            <a:r>
              <a:rPr lang="cs-CZ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existujících národních a mezinárodních doporučení a standardů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b="1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</a:t>
            </a:r>
            <a:r>
              <a:rPr lang="cs-CZ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cs-CZ" b="1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zahraničních systémů </a:t>
            </a:r>
            <a:r>
              <a:rPr lang="cs-CZ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péče o pacienty s danou skupinu VO (ve spolupráci s příslušnou ERN a pacientskými organizacemi na národní i mezinárodní úrovni)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b="1" kern="150" dirty="0">
                <a:solidFill>
                  <a:srgbClr val="201F1E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současného </a:t>
            </a:r>
            <a:r>
              <a:rPr lang="cs-CZ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stavu </a:t>
            </a:r>
            <a:r>
              <a:rPr lang="cs-CZ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péče o pacienty s danou skupinou VO včetně přehledu pokrytí jednotlivých regionů odborníky 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Současný </a:t>
            </a:r>
            <a:r>
              <a:rPr lang="cs-CZ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stav přístupu pacientů s VO k sociálním službám </a:t>
            </a:r>
            <a:r>
              <a:rPr lang="cs-CZ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stav informovanosti o možnostech využívání dávek pro osoby s dlouhodobým nepříznivým zdravotním stavem 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Identifikace potřeb a nedostatků </a:t>
            </a:r>
            <a:r>
              <a:rPr lang="cs-CZ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 systému zdravotní a sociální péče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pPr lvl="0" algn="just">
              <a:lnSpc>
                <a:spcPct val="103000"/>
              </a:lnSpc>
              <a:spcAft>
                <a:spcPts val="800"/>
              </a:spcAft>
            </a:pPr>
            <a:r>
              <a:rPr lang="cs-CZ" b="1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Návrh optimálního zajištění péče </a:t>
            </a:r>
            <a:r>
              <a:rPr lang="cs-CZ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pro danou skupinu VO  </a:t>
            </a:r>
            <a:endParaRPr lang="cs-CZ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endParaRPr lang="cs-CZ" dirty="0"/>
          </a:p>
        </p:txBody>
      </p:sp>
      <p:sp>
        <p:nvSpPr>
          <p:cNvPr id="5" name="Retângulo 3">
            <a:extLst>
              <a:ext uri="{FF2B5EF4-FFF2-40B4-BE49-F238E27FC236}">
                <a16:creationId xmlns:a16="http://schemas.microsoft.com/office/drawing/2014/main" id="{B63B0D07-B553-D65B-7D01-BB4778949356}"/>
              </a:ext>
            </a:extLst>
          </p:cNvPr>
          <p:cNvSpPr/>
          <p:nvPr/>
        </p:nvSpPr>
        <p:spPr>
          <a:xfrm>
            <a:off x="427972" y="36512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b="1" dirty="0"/>
              <a:t>Pracovní týmy - úkoly</a:t>
            </a:r>
            <a:endParaRPr lang="pt-PT" sz="4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293AFFB-D4E3-1C95-299A-C6E0D32C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  <p:pic>
        <p:nvPicPr>
          <p:cNvPr id="9" name="Obrázek 8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C9BFD384-5274-F6D7-12BA-C8B3D47F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5505434"/>
            <a:ext cx="1223467" cy="13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2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B6EEF-7728-4087-A424-36CE99309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527048"/>
            <a:ext cx="11470114" cy="5327212"/>
          </a:xfrm>
        </p:spPr>
        <p:txBody>
          <a:bodyPr>
            <a:normAutofit/>
          </a:bodyPr>
          <a:lstStyle/>
          <a:p>
            <a:pPr lvl="0" algn="just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Definování národní sítě pro VO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základní struktura a hierarchie pracovišť různého typu a míry specializace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definice jejich obecných kompetencí v péči o pacienta s VO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Doporučený postup pro systém „přechodové péče“ </a:t>
            </a: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 dospívající pacienty a jejich převedení do péče specialistů pro dospělé.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Vytvoření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doporučeného postupu mapujícího celostátní a regionální potřebu odborníků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pro jednotlivé skupiny VO na pracovištích národní sítě zapojených v systému komplexní sdílené péče o pacienty s VO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Návrh standartního personálního, prostorového a věcného vybavení </a:t>
            </a: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pro pracoviště vysoce specializované péče 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52C3D5C-BD51-EAC4-F254-C1DD5AB12BB4}"/>
              </a:ext>
            </a:extLst>
          </p:cNvPr>
          <p:cNvSpPr/>
          <p:nvPr/>
        </p:nvSpPr>
        <p:spPr>
          <a:xfrm>
            <a:off x="427972" y="36275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</a:rPr>
              <a:t>Návrh obecných principů systému komplexní sdílené péče o pacienta s již diagnostikovaným vzácným onemocněním </a:t>
            </a:r>
            <a:endParaRPr lang="cs-CZ" sz="2800" dirty="0"/>
          </a:p>
          <a:p>
            <a:pPr algn="ctr"/>
            <a:endParaRPr lang="pt-PT" dirty="0"/>
          </a:p>
        </p:txBody>
      </p:sp>
      <p:pic>
        <p:nvPicPr>
          <p:cNvPr id="5" name="Obrázek 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F58CE02-8439-A745-6729-A606A993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17" y="5584370"/>
            <a:ext cx="1152064" cy="12736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2CE682-8735-32CC-1A51-A8A24DBE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3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52315BD-9E81-B746-8E90-9ECC74A4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382" y="5268686"/>
            <a:ext cx="1437618" cy="1589314"/>
          </a:xfrm>
          <a:prstGeom prst="rect">
            <a:avLst/>
          </a:prstGeom>
        </p:spPr>
      </p:pic>
      <p:sp>
        <p:nvSpPr>
          <p:cNvPr id="6" name="AutoShape 2" descr="Náhled obrázku">
            <a:extLst>
              <a:ext uri="{FF2B5EF4-FFF2-40B4-BE49-F238E27FC236}">
                <a16:creationId xmlns:a16="http://schemas.microsoft.com/office/drawing/2014/main" id="{5F709036-708A-D948-ADCB-D2D7862687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Náhled obrázku">
            <a:extLst>
              <a:ext uri="{FF2B5EF4-FFF2-40B4-BE49-F238E27FC236}">
                <a16:creationId xmlns:a16="http://schemas.microsoft.com/office/drawing/2014/main" id="{050EBC07-EE85-5B42-8A23-62BB128B8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C8085C0-8BC8-F242-B336-2D072368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9" y="6162710"/>
            <a:ext cx="1902794" cy="676549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ABB7894-6600-6E78-126A-248ACDC8E321}"/>
              </a:ext>
            </a:extLst>
          </p:cNvPr>
          <p:cNvSpPr/>
          <p:nvPr/>
        </p:nvSpPr>
        <p:spPr>
          <a:xfrm>
            <a:off x="427972" y="390006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/>
          </a:p>
          <a:p>
            <a:r>
              <a:rPr lang="cs-CZ" sz="3200" b="1" dirty="0"/>
              <a:t>Specifika VO a ekonomická bilance specializované péče o VO</a:t>
            </a:r>
          </a:p>
          <a:p>
            <a:endParaRPr lang="pt-PT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1E0839-CBEC-BDA3-4CFB-70A81A22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72" y="1413014"/>
            <a:ext cx="10925828" cy="487432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Personální náročnost a osobní náklady</a:t>
            </a:r>
          </a:p>
          <a:p>
            <a:pPr lvl="1"/>
            <a:r>
              <a:rPr lang="cs-CZ" dirty="0"/>
              <a:t>Vysoká míra expertízy - pracovníci nejvyšší kvalifikace + školenci</a:t>
            </a:r>
          </a:p>
          <a:p>
            <a:pPr lvl="1"/>
            <a:r>
              <a:rPr lang="cs-CZ" dirty="0"/>
              <a:t>Nezbytnost trvalého vzdělávání a propojení s výzkumnou činností (čas)</a:t>
            </a:r>
          </a:p>
          <a:p>
            <a:pPr lvl="1"/>
            <a:r>
              <a:rPr lang="cs-CZ" dirty="0"/>
              <a:t>Zdánlivě nízká efektivita ve smyslu počtu výkonů klinických vyšetření</a:t>
            </a:r>
          </a:p>
          <a:p>
            <a:r>
              <a:rPr lang="cs-CZ" b="1" dirty="0"/>
              <a:t>Komplexní a komplikovaní pacienti</a:t>
            </a:r>
          </a:p>
          <a:p>
            <a:pPr lvl="1"/>
            <a:r>
              <a:rPr lang="cs-CZ" dirty="0"/>
              <a:t>Násobně delší trvání klinického vyšetření, edukace pacientů, </a:t>
            </a:r>
            <a:r>
              <a:rPr lang="cs-CZ" dirty="0" err="1"/>
              <a:t>shared</a:t>
            </a:r>
            <a:r>
              <a:rPr lang="cs-CZ" dirty="0"/>
              <a:t> </a:t>
            </a:r>
            <a:r>
              <a:rPr lang="cs-CZ" dirty="0" err="1"/>
              <a:t>decision</a:t>
            </a:r>
            <a:endParaRPr lang="cs-CZ" dirty="0"/>
          </a:p>
          <a:p>
            <a:pPr lvl="1"/>
            <a:r>
              <a:rPr lang="cs-CZ" dirty="0"/>
              <a:t>Rešerše, multioborové konzultace, administrativa spojená s žádostmi o schválení nákladné nebo </a:t>
            </a:r>
            <a:r>
              <a:rPr lang="cs-CZ" dirty="0" err="1"/>
              <a:t>off</a:t>
            </a:r>
            <a:r>
              <a:rPr lang="cs-CZ" dirty="0"/>
              <a:t>-label terapie, se zadáváním do registrů atd.</a:t>
            </a:r>
          </a:p>
          <a:p>
            <a:r>
              <a:rPr lang="cs-CZ" dirty="0"/>
              <a:t>Náročné a nákladné </a:t>
            </a:r>
            <a:r>
              <a:rPr lang="cs-CZ" b="1" dirty="0"/>
              <a:t>vyšetřovací metody</a:t>
            </a:r>
          </a:p>
          <a:p>
            <a:r>
              <a:rPr lang="cs-CZ" dirty="0"/>
              <a:t>Potřeba </a:t>
            </a:r>
            <a:r>
              <a:rPr lang="cs-CZ" b="1" dirty="0" err="1"/>
              <a:t>multi</a:t>
            </a:r>
            <a:r>
              <a:rPr lang="cs-CZ" b="1" dirty="0"/>
              <a:t>- a interdisciplinární péče</a:t>
            </a:r>
          </a:p>
          <a:p>
            <a:pPr lvl="1"/>
            <a:r>
              <a:rPr lang="cs-CZ" dirty="0"/>
              <a:t> Integrace / koordinace na všech úrovních a mezi různými oblastmi </a:t>
            </a:r>
          </a:p>
          <a:p>
            <a:r>
              <a:rPr lang="cs-CZ" dirty="0"/>
              <a:t>Nákladná či vysoce nákladná (cílená) </a:t>
            </a:r>
            <a:r>
              <a:rPr lang="cs-CZ" b="1" dirty="0"/>
              <a:t>léčba</a:t>
            </a:r>
          </a:p>
          <a:p>
            <a:pPr lvl="1"/>
            <a:r>
              <a:rPr lang="cs-CZ" dirty="0"/>
              <a:t>„</a:t>
            </a:r>
            <a:r>
              <a:rPr lang="cs-CZ" dirty="0" err="1"/>
              <a:t>Centrová</a:t>
            </a:r>
            <a:r>
              <a:rPr lang="cs-CZ" dirty="0"/>
              <a:t>“ léčba, inovativní přípravky, </a:t>
            </a:r>
            <a:r>
              <a:rPr lang="cs-CZ" dirty="0" err="1"/>
              <a:t>orfany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099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B6EEF-7728-4087-A424-36CE99309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385764"/>
            <a:ext cx="11470114" cy="5307644"/>
          </a:xfrm>
        </p:spPr>
        <p:txBody>
          <a:bodyPr>
            <a:normAutofit/>
          </a:bodyPr>
          <a:lstStyle/>
          <a:p>
            <a:pPr lvl="0" algn="just"/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Nastavení standardu pro propojení systémů </a:t>
            </a:r>
            <a:r>
              <a:rPr lang="cs-CZ" sz="32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komplexní sdílené péče v centrech vysoce specializované péče s kontaktními místy/koordinátory zdravotních a sociálních služeb na národní a regionální úrovni </a:t>
            </a:r>
            <a:endParaRPr lang="cs-CZ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Stanovení standartní vazby zdravotních </a:t>
            </a:r>
            <a:r>
              <a:rPr lang="cs-CZ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(paliativní péče, domácí péče, fyzioterapie, ergoterapie, psychoterapie, nutriční péče)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sociálních služeb </a:t>
            </a:r>
            <a:r>
              <a:rPr lang="cs-CZ" sz="24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(např., respitní péče, pečovatelské služby, osobní asistence, stacionáře) </a:t>
            </a:r>
            <a:r>
              <a:rPr lang="cs-CZ" sz="32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 činnost center vysoce specializované péče</a:t>
            </a:r>
            <a:endParaRPr lang="cs-CZ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/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Stanovení obecných indikátorů kvality péče </a:t>
            </a:r>
            <a:r>
              <a:rPr lang="cs-CZ" sz="32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 centrech vysoce specializované péče o pacienty s VO</a:t>
            </a:r>
            <a:endParaRPr lang="cs-CZ" sz="3200" kern="150" dirty="0">
              <a:latin typeface="Calibri" panose="020F0502020204030204" pitchFamily="34" charset="0"/>
              <a:ea typeface="SimSun" panose="02010600030101010101" pitchFamily="2" charset="-122"/>
              <a:cs typeface="F"/>
            </a:endParaRPr>
          </a:p>
          <a:p>
            <a:endParaRPr lang="cs-CZ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52C3D5C-BD51-EAC4-F254-C1DD5AB12BB4}"/>
              </a:ext>
            </a:extLst>
          </p:cNvPr>
          <p:cNvSpPr/>
          <p:nvPr/>
        </p:nvSpPr>
        <p:spPr>
          <a:xfrm>
            <a:off x="427972" y="36275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</a:rPr>
              <a:t>Návrh obecných principů systému komplexní sdílené péče o pacienta s již diagnostikovaným vzácným onemocněním </a:t>
            </a:r>
            <a:endParaRPr lang="cs-CZ" sz="2800" dirty="0"/>
          </a:p>
          <a:p>
            <a:pPr algn="ctr"/>
            <a:endParaRPr lang="pt-PT" dirty="0"/>
          </a:p>
        </p:txBody>
      </p:sp>
      <p:pic>
        <p:nvPicPr>
          <p:cNvPr id="5" name="Obrázek 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F58CE02-8439-A745-6729-A606A993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17" y="5584370"/>
            <a:ext cx="1152064" cy="12736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2CE682-8735-32CC-1A51-A8A24DBE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99115C-F314-473E-AC65-CC1752DA0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7" y="1643744"/>
            <a:ext cx="11549742" cy="506795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3 reprezentativní VO </a:t>
            </a:r>
          </a:p>
          <a:p>
            <a:pPr lvl="1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odlišné typy onemocnění s ohledem na věk manifestace, délku života, potřebu multidisciplinární péče, míru disability apod. </a:t>
            </a:r>
          </a:p>
          <a:p>
            <a:r>
              <a:rPr lang="cs-CZ" dirty="0">
                <a:latin typeface="Calibri" panose="020F0502020204030204" pitchFamily="34" charset="0"/>
              </a:rPr>
              <a:t>Základní podmínky: </a:t>
            </a:r>
          </a:p>
          <a:p>
            <a:pPr lvl="1"/>
            <a:r>
              <a:rPr lang="cs-CZ" b="1" dirty="0">
                <a:latin typeface="Calibri" panose="020F0502020204030204" pitchFamily="34" charset="0"/>
              </a:rPr>
              <a:t>Schopnost konsenzu </a:t>
            </a:r>
            <a:r>
              <a:rPr lang="cs-CZ" dirty="0">
                <a:latin typeface="Calibri" panose="020F0502020204030204" pitchFamily="34" charset="0"/>
              </a:rPr>
              <a:t>v rámci pracovní skupiny</a:t>
            </a:r>
          </a:p>
          <a:p>
            <a:pPr lvl="1"/>
            <a:r>
              <a:rPr lang="cs-CZ" dirty="0">
                <a:latin typeface="Calibri" panose="020F0502020204030204" pitchFamily="34" charset="0"/>
              </a:rPr>
              <a:t>Představa o </a:t>
            </a:r>
            <a:r>
              <a:rPr lang="cs-CZ" b="1" dirty="0">
                <a:latin typeface="Calibri" panose="020F0502020204030204" pitchFamily="34" charset="0"/>
              </a:rPr>
              <a:t>prevalenci daného VO </a:t>
            </a:r>
            <a:r>
              <a:rPr lang="cs-CZ" dirty="0">
                <a:latin typeface="Calibri" panose="020F0502020204030204" pitchFamily="34" charset="0"/>
              </a:rPr>
              <a:t>v ČR (registry, databáze…)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Podrobný návrh systému komplexní sdílené péče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zohlední konkrétní charakteristiky vybraného VO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potřeba počtu specialistů a jejich regionální distribuce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Definuje konkrétní kompetence jednotlivých úrovní zdravotní péče obecně stanovených v rámci Aktivity 2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určí základní pravidla cesty pacienta zdravotnickým systémem (care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pathway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včetně optimálních intervalů pro předávání pacienta mezi různými pracovišti (čekací lhůty)</a:t>
            </a:r>
          </a:p>
          <a:p>
            <a:pPr algn="just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Příklady kompetencí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různých úrovní péče 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Potvrzení diagnózy VO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Indikace a realizace specializovaných vyšetření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Indikace a realizace invazivních výkonů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/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Indikace a zajištění specializovaných či nákladných terapií (např. </a:t>
            </a:r>
            <a:r>
              <a:rPr lang="cs-CZ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centrová</a:t>
            </a:r>
            <a:r>
              <a:rPr lang="cs-CZ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léčba)</a:t>
            </a:r>
            <a:endParaRPr lang="cs-CZ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500E8BA-9096-8E25-0630-D0AE5A63D13C}"/>
              </a:ext>
            </a:extLst>
          </p:cNvPr>
          <p:cNvSpPr/>
          <p:nvPr/>
        </p:nvSpPr>
        <p:spPr>
          <a:xfrm>
            <a:off x="427972" y="36512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dirty="0"/>
          </a:p>
          <a:p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</a:rPr>
              <a:t>Vytvoření návrhu komplexní sdílené péče o pacienty s vybranými VO</a:t>
            </a:r>
            <a:endParaRPr lang="cs-CZ" sz="3200" dirty="0"/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937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3" y="626486"/>
            <a:ext cx="1099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třeba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4CF72C1-AEEE-7DE9-557C-9FF135F1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164997"/>
            <a:ext cx="1902794" cy="676549"/>
          </a:xfrm>
          <a:prstGeom prst="rect">
            <a:avLst/>
          </a:prstGeom>
        </p:spPr>
      </p:pic>
      <p:pic>
        <p:nvPicPr>
          <p:cNvPr id="11" name="Obrázek 10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5A50273-BBFF-B76E-1FAB-E0E74BD1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4399BD5-07B3-8C15-74E8-CA8A97BEF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7" y="1825625"/>
            <a:ext cx="11662528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Organizační změny </a:t>
            </a:r>
            <a:r>
              <a:rPr lang="cs-CZ" dirty="0"/>
              <a:t>nutné pro integraci center ERN do stávající sítě pracovišť</a:t>
            </a:r>
          </a:p>
          <a:p>
            <a:pPr lvl="1"/>
            <a:r>
              <a:rPr lang="cs-CZ" dirty="0"/>
              <a:t>Stanovení </a:t>
            </a:r>
          </a:p>
          <a:p>
            <a:pPr lvl="2"/>
            <a:r>
              <a:rPr lang="cs-CZ" dirty="0"/>
              <a:t>potřebného </a:t>
            </a:r>
            <a:r>
              <a:rPr lang="cs-CZ" dirty="0">
                <a:highlight>
                  <a:srgbClr val="FFFF00"/>
                </a:highlight>
              </a:rPr>
              <a:t>počtu a distribuce pracovišť </a:t>
            </a:r>
            <a:r>
              <a:rPr lang="cs-CZ" dirty="0"/>
              <a:t>v závislosti na počtech pacientů </a:t>
            </a:r>
          </a:p>
          <a:p>
            <a:pPr lvl="2"/>
            <a:r>
              <a:rPr lang="cs-CZ" dirty="0">
                <a:highlight>
                  <a:srgbClr val="FFFF00"/>
                </a:highlight>
              </a:rPr>
              <a:t>personálního zajištění </a:t>
            </a:r>
            <a:r>
              <a:rPr lang="cs-CZ" dirty="0"/>
              <a:t>pro fungování center a jejich udržitelnosti</a:t>
            </a:r>
          </a:p>
          <a:p>
            <a:pPr lvl="2"/>
            <a:r>
              <a:rPr lang="cs-CZ" dirty="0"/>
              <a:t>„</a:t>
            </a:r>
            <a:r>
              <a:rPr lang="cs-CZ" dirty="0" err="1"/>
              <a:t>referral</a:t>
            </a:r>
            <a:r>
              <a:rPr lang="cs-CZ" dirty="0"/>
              <a:t> </a:t>
            </a:r>
            <a:r>
              <a:rPr lang="cs-CZ" dirty="0" err="1"/>
              <a:t>pattern</a:t>
            </a:r>
            <a:r>
              <a:rPr lang="cs-CZ" dirty="0"/>
              <a:t>“ a </a:t>
            </a:r>
            <a:r>
              <a:rPr lang="cs-CZ" dirty="0">
                <a:highlight>
                  <a:srgbClr val="FFFF00"/>
                </a:highlight>
              </a:rPr>
              <a:t>„care </a:t>
            </a:r>
            <a:r>
              <a:rPr lang="cs-CZ" dirty="0" err="1">
                <a:highlight>
                  <a:srgbClr val="FFFF00"/>
                </a:highlight>
              </a:rPr>
              <a:t>pathway</a:t>
            </a:r>
            <a:r>
              <a:rPr lang="cs-CZ" dirty="0">
                <a:highlight>
                  <a:srgbClr val="FFFF00"/>
                </a:highlight>
              </a:rPr>
              <a:t>“</a:t>
            </a:r>
          </a:p>
          <a:p>
            <a:pPr lvl="1"/>
            <a:r>
              <a:rPr lang="cs-CZ" dirty="0">
                <a:highlight>
                  <a:srgbClr val="FFFF00"/>
                </a:highlight>
              </a:rPr>
              <a:t>Kompetence</a:t>
            </a:r>
            <a:r>
              <a:rPr lang="cs-CZ" dirty="0"/>
              <a:t> jednotlivých úrovní poskytovatelů v péči o pacienty s VO</a:t>
            </a:r>
          </a:p>
          <a:p>
            <a:pPr lvl="2"/>
            <a:r>
              <a:rPr lang="cs-CZ" dirty="0"/>
              <a:t>Včetně preskripce nákladných LP</a:t>
            </a:r>
          </a:p>
          <a:p>
            <a:pPr lvl="1"/>
            <a:r>
              <a:rPr lang="cs-CZ" dirty="0"/>
              <a:t>Definice systému </a:t>
            </a:r>
            <a:r>
              <a:rPr lang="cs-CZ" dirty="0">
                <a:highlight>
                  <a:srgbClr val="FFFF00"/>
                </a:highlight>
              </a:rPr>
              <a:t>hodnocení kvality péče </a:t>
            </a:r>
            <a:r>
              <a:rPr lang="cs-CZ" dirty="0"/>
              <a:t>o pacienty s VO v centrech</a:t>
            </a:r>
          </a:p>
          <a:p>
            <a:pPr lvl="2"/>
            <a:r>
              <a:rPr lang="cs-CZ" dirty="0"/>
              <a:t>Včetně parametrů vývoje onemocnění (</a:t>
            </a:r>
            <a:r>
              <a:rPr lang="cs-CZ" dirty="0" err="1"/>
              <a:t>outcome</a:t>
            </a:r>
            <a:r>
              <a:rPr lang="cs-CZ" dirty="0"/>
              <a:t>)</a:t>
            </a:r>
          </a:p>
          <a:p>
            <a:r>
              <a:rPr lang="cs-CZ" dirty="0"/>
              <a:t>Optimalizace </a:t>
            </a:r>
            <a:r>
              <a:rPr lang="cs-CZ" dirty="0">
                <a:highlight>
                  <a:srgbClr val="FFFF00"/>
                </a:highlight>
              </a:rPr>
              <a:t>financování</a:t>
            </a:r>
            <a:r>
              <a:rPr lang="cs-CZ" dirty="0"/>
              <a:t> </a:t>
            </a:r>
          </a:p>
          <a:p>
            <a:r>
              <a:rPr lang="cs-CZ" dirty="0">
                <a:highlight>
                  <a:srgbClr val="FFFF00"/>
                </a:highlight>
              </a:rPr>
              <a:t>Edukace a vzdělávání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362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46C5B19-78B3-B74D-8CAF-3DAE6A43E55D}"/>
              </a:ext>
            </a:extLst>
          </p:cNvPr>
          <p:cNvSpPr txBox="1"/>
          <p:nvPr/>
        </p:nvSpPr>
        <p:spPr>
          <a:xfrm>
            <a:off x="438411" y="1902408"/>
            <a:ext cx="11298477" cy="5778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cs-CZ" sz="2400">
              <a:latin typeface="Arial"/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1" y="574462"/>
            <a:ext cx="109938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Data o VO = základní předpoklad pro změny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37B6329-982A-1C98-E953-889C5F3CF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b="1" dirty="0"/>
              <a:t>Informace</a:t>
            </a:r>
            <a:r>
              <a:rPr lang="cs-CZ" sz="3200" dirty="0"/>
              <a:t> o </a:t>
            </a:r>
          </a:p>
          <a:p>
            <a:pPr lvl="1"/>
            <a:r>
              <a:rPr lang="cs-CZ" sz="2800" dirty="0"/>
              <a:t>počtech pacientů </a:t>
            </a:r>
          </a:p>
          <a:p>
            <a:pPr lvl="1"/>
            <a:r>
              <a:rPr lang="cs-CZ" sz="2800" dirty="0"/>
              <a:t>rozložení diagnóz </a:t>
            </a:r>
          </a:p>
          <a:p>
            <a:pPr lvl="1"/>
            <a:r>
              <a:rPr lang="cs-CZ" sz="2800" dirty="0"/>
              <a:t>nákladech na péči </a:t>
            </a:r>
          </a:p>
          <a:p>
            <a:r>
              <a:rPr lang="cs-CZ" sz="3200" b="1" dirty="0">
                <a:highlight>
                  <a:srgbClr val="FFFF00"/>
                </a:highlight>
              </a:rPr>
              <a:t>nejsou v ČR k dispozici</a:t>
            </a:r>
          </a:p>
          <a:p>
            <a:pPr lvl="1"/>
            <a:r>
              <a:rPr lang="cs-CZ" sz="2800" dirty="0"/>
              <a:t>Pacienty nelze v nemocničních EHR identifikovat</a:t>
            </a:r>
          </a:p>
          <a:p>
            <a:pPr lvl="1"/>
            <a:r>
              <a:rPr lang="cs-CZ" sz="2800" dirty="0"/>
              <a:t>Diagnózy dle MKN vesměs nepřesné</a:t>
            </a:r>
          </a:p>
          <a:p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576C555-4D18-FEAB-E808-559F91D8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  <p:pic>
        <p:nvPicPr>
          <p:cNvPr id="21" name="Obrázek 20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1F33B237-4F28-3F94-B1DE-DF86CC266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73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46C5B19-78B3-B74D-8CAF-3DAE6A43E55D}"/>
              </a:ext>
            </a:extLst>
          </p:cNvPr>
          <p:cNvSpPr txBox="1"/>
          <p:nvPr/>
        </p:nvSpPr>
        <p:spPr>
          <a:xfrm>
            <a:off x="438411" y="1902408"/>
            <a:ext cx="11298477" cy="5778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cs-CZ" sz="2400">
              <a:latin typeface="Arial"/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1" y="574462"/>
            <a:ext cx="1099387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Data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576C555-4D18-FEAB-E808-559F91D8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9" y="6225953"/>
            <a:ext cx="1767113" cy="628307"/>
          </a:xfrm>
          <a:prstGeom prst="rect">
            <a:avLst/>
          </a:prstGeom>
        </p:spPr>
      </p:pic>
      <p:pic>
        <p:nvPicPr>
          <p:cNvPr id="21" name="Obrázek 20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1F33B237-4F28-3F94-B1DE-DF86CC266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EDFFB-C49E-3D35-FC27-F6E0B515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12" y="1902407"/>
            <a:ext cx="11281776" cy="4274555"/>
          </a:xfrm>
        </p:spPr>
        <p:txBody>
          <a:bodyPr>
            <a:normAutofit/>
          </a:bodyPr>
          <a:lstStyle/>
          <a:p>
            <a:r>
              <a:rPr lang="cs-CZ" sz="3200" b="1" dirty="0"/>
              <a:t>Identifikace pacientů s VO: </a:t>
            </a:r>
            <a:r>
              <a:rPr lang="cs-CZ" sz="3500" dirty="0"/>
              <a:t>Pilotní projekt s VZP a ÚZIS</a:t>
            </a:r>
            <a:endParaRPr lang="cs-CZ" sz="2800" dirty="0"/>
          </a:p>
          <a:p>
            <a:pPr lvl="1"/>
            <a:r>
              <a:rPr lang="cs-CZ" sz="2800" dirty="0"/>
              <a:t>Signální kód a </a:t>
            </a:r>
            <a:r>
              <a:rPr lang="cs-CZ" sz="2800" dirty="0" err="1"/>
              <a:t>Orphakódy</a:t>
            </a:r>
            <a:r>
              <a:rPr lang="cs-CZ" sz="2800" dirty="0"/>
              <a:t> v 5 centrech ERN </a:t>
            </a:r>
          </a:p>
          <a:p>
            <a:pPr lvl="2"/>
            <a:r>
              <a:rPr lang="cs-CZ" sz="2400" dirty="0"/>
              <a:t>Analýza nákladovosti péče za roky 2020-2021</a:t>
            </a:r>
          </a:p>
          <a:p>
            <a:pPr lvl="1"/>
            <a:r>
              <a:rPr lang="cs-CZ" sz="2800" dirty="0"/>
              <a:t>V plánu</a:t>
            </a:r>
          </a:p>
          <a:p>
            <a:pPr lvl="2"/>
            <a:r>
              <a:rPr lang="cs-CZ" sz="2400" dirty="0"/>
              <a:t>Návrh optimalizace úhrad ambulantní péče</a:t>
            </a:r>
          </a:p>
          <a:p>
            <a:pPr lvl="2"/>
            <a:r>
              <a:rPr lang="cs-CZ" sz="2400" dirty="0"/>
              <a:t>Zavedení standartního kódování pomocí </a:t>
            </a:r>
            <a:r>
              <a:rPr lang="cs-CZ" sz="2400" dirty="0" err="1"/>
              <a:t>Orphakódů</a:t>
            </a:r>
            <a:r>
              <a:rPr lang="cs-CZ" sz="2400" dirty="0"/>
              <a:t> ve všech centrech ERN</a:t>
            </a:r>
          </a:p>
          <a:p>
            <a:r>
              <a:rPr lang="cs-CZ" sz="3200" dirty="0"/>
              <a:t>Projekt </a:t>
            </a:r>
            <a:r>
              <a:rPr lang="cs-CZ" sz="3200" b="1" dirty="0"/>
              <a:t>DIGOVO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015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7164B5-340A-A848-9867-7921A672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72" y="1660634"/>
            <a:ext cx="8253573" cy="4979652"/>
          </a:xfrm>
        </p:spPr>
        <p:txBody>
          <a:bodyPr>
            <a:normAutofit fontScale="85000" lnSpcReduction="10000"/>
          </a:bodyPr>
          <a:lstStyle/>
          <a:p>
            <a:r>
              <a:rPr lang="cs-CZ" sz="3200" dirty="0"/>
              <a:t>Vybudování </a:t>
            </a:r>
          </a:p>
          <a:p>
            <a:pPr lvl="1"/>
            <a:r>
              <a:rPr lang="cs-CZ" sz="2800" dirty="0"/>
              <a:t>koordinačního zázemí</a:t>
            </a:r>
          </a:p>
          <a:p>
            <a:pPr lvl="1"/>
            <a:r>
              <a:rPr lang="cs-CZ" sz="2800" dirty="0"/>
              <a:t>Informačního portálu</a:t>
            </a:r>
          </a:p>
          <a:p>
            <a:r>
              <a:rPr lang="cs-CZ" sz="3200" b="1" dirty="0"/>
              <a:t>Standardizace datových struktur </a:t>
            </a:r>
            <a:r>
              <a:rPr lang="cs-CZ" sz="3200" dirty="0"/>
              <a:t>VO </a:t>
            </a:r>
          </a:p>
          <a:p>
            <a:r>
              <a:rPr lang="cs-CZ" sz="3200" b="1" dirty="0"/>
              <a:t>Integrace</a:t>
            </a:r>
            <a:r>
              <a:rPr lang="cs-CZ" sz="3200" dirty="0"/>
              <a:t> standartního </a:t>
            </a:r>
            <a:r>
              <a:rPr lang="cs-CZ" sz="3200" dirty="0" err="1"/>
              <a:t>datasetu</a:t>
            </a:r>
            <a:r>
              <a:rPr lang="cs-CZ" sz="3200" dirty="0"/>
              <a:t> VO </a:t>
            </a:r>
            <a:r>
              <a:rPr lang="cs-CZ" sz="3200" b="1" dirty="0"/>
              <a:t>do NIS </a:t>
            </a:r>
          </a:p>
          <a:p>
            <a:pPr lvl="1"/>
            <a:r>
              <a:rPr lang="cs-CZ" sz="2800" dirty="0"/>
              <a:t>umožní sdílení dat:</a:t>
            </a:r>
            <a:endParaRPr lang="cs-CZ" sz="2800" b="1" dirty="0"/>
          </a:p>
          <a:p>
            <a:pPr lvl="2"/>
            <a:r>
              <a:rPr lang="cs-CZ" sz="2400" dirty="0"/>
              <a:t>mezi poskytovateli </a:t>
            </a:r>
          </a:p>
          <a:p>
            <a:pPr lvl="2"/>
            <a:r>
              <a:rPr lang="cs-CZ" sz="2400" dirty="0"/>
              <a:t>s registry VO</a:t>
            </a:r>
          </a:p>
          <a:p>
            <a:pPr lvl="2"/>
            <a:r>
              <a:rPr lang="cs-CZ" sz="2400" dirty="0"/>
              <a:t>se systémem interoperabilní zdravotnické dokumentace v rámci </a:t>
            </a:r>
            <a:r>
              <a:rPr lang="cs-CZ" sz="2400" dirty="0" err="1"/>
              <a:t>eHealth</a:t>
            </a:r>
            <a:r>
              <a:rPr lang="cs-CZ" sz="2400" dirty="0"/>
              <a:t>  </a:t>
            </a:r>
          </a:p>
          <a:p>
            <a:r>
              <a:rPr lang="cs-CZ" sz="3200" dirty="0"/>
              <a:t>Metodika pro testování systému, analýza funkcionalit </a:t>
            </a:r>
          </a:p>
          <a:p>
            <a:r>
              <a:rPr lang="cs-CZ" sz="3200" dirty="0"/>
              <a:t>Pilotní testování systému</a:t>
            </a:r>
          </a:p>
          <a:p>
            <a:pPr marL="0" indent="0">
              <a:buNone/>
            </a:pPr>
            <a:r>
              <a:rPr lang="cs-CZ" dirty="0">
                <a:effectLst/>
              </a:rPr>
              <a:t> </a:t>
            </a:r>
            <a:endParaRPr lang="cs-CZ" dirty="0"/>
          </a:p>
        </p:txBody>
      </p:sp>
      <p:sp>
        <p:nvSpPr>
          <p:cNvPr id="5" name="Retângulo 3">
            <a:extLst>
              <a:ext uri="{FF2B5EF4-FFF2-40B4-BE49-F238E27FC236}">
                <a16:creationId xmlns:a16="http://schemas.microsoft.com/office/drawing/2014/main" id="{C73A589D-64AC-D063-8EB1-EFDCC6E9463A}"/>
              </a:ext>
            </a:extLst>
          </p:cNvPr>
          <p:cNvSpPr/>
          <p:nvPr/>
        </p:nvSpPr>
        <p:spPr>
          <a:xfrm>
            <a:off x="427972" y="36512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4400" b="1" dirty="0"/>
              <a:t>DIGOVO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B3469C-9351-3919-0CB9-4132F66F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291" y="1682293"/>
            <a:ext cx="4813737" cy="21895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737DC0-27CB-7C8E-9DFC-8E55F954E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193971"/>
            <a:ext cx="1792063" cy="637178"/>
          </a:xfrm>
          <a:prstGeom prst="rect">
            <a:avLst/>
          </a:prstGeom>
        </p:spPr>
      </p:pic>
      <p:pic>
        <p:nvPicPr>
          <p:cNvPr id="10" name="Obrázek 9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B44C63FC-9EED-680A-F633-338F2D85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4" y="5310894"/>
            <a:ext cx="1382485" cy="15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5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0B8E51-5C6F-854A-88D5-75612F1F52BE}"/>
              </a:ext>
            </a:extLst>
          </p:cNvPr>
          <p:cNvSpPr txBox="1"/>
          <p:nvPr/>
        </p:nvSpPr>
        <p:spPr>
          <a:xfrm>
            <a:off x="530073" y="626486"/>
            <a:ext cx="1099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</a:t>
            </a:r>
            <a:r>
              <a:rPr lang="en-GB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třeba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4CF72C1-AEEE-7DE9-557C-9FF135F1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164997"/>
            <a:ext cx="1902794" cy="676549"/>
          </a:xfrm>
          <a:prstGeom prst="rect">
            <a:avLst/>
          </a:prstGeom>
        </p:spPr>
      </p:pic>
      <p:pic>
        <p:nvPicPr>
          <p:cNvPr id="11" name="Obrázek 10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A5A50273-BBFF-B76E-1FAB-E0E74BD11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16" y="5257800"/>
            <a:ext cx="1447465" cy="1600200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4399BD5-07B3-8C15-74E8-CA8A97BEF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7" y="1825625"/>
            <a:ext cx="11662528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Organizační změny </a:t>
            </a:r>
            <a:r>
              <a:rPr lang="cs-CZ" dirty="0"/>
              <a:t>nutné pro integraci center ERN do stávající sítě pracovišť</a:t>
            </a:r>
          </a:p>
          <a:p>
            <a:pPr lvl="1"/>
            <a:r>
              <a:rPr lang="cs-CZ" dirty="0"/>
              <a:t>Stanovení </a:t>
            </a:r>
          </a:p>
          <a:p>
            <a:pPr lvl="2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potřebného počtu a distribuce pracovišť v závislosti na počtech pacientů </a:t>
            </a:r>
          </a:p>
          <a:p>
            <a:pPr lvl="2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personálního zajištění pro fungování center a jejich udržitelnosti</a:t>
            </a:r>
          </a:p>
          <a:p>
            <a:pPr lvl="2"/>
            <a:r>
              <a:rPr lang="cs-CZ" dirty="0"/>
              <a:t>„</a:t>
            </a:r>
            <a:r>
              <a:rPr lang="cs-CZ" dirty="0" err="1"/>
              <a:t>referral</a:t>
            </a:r>
            <a:r>
              <a:rPr lang="cs-CZ" dirty="0"/>
              <a:t> </a:t>
            </a:r>
            <a:r>
              <a:rPr lang="cs-CZ" dirty="0" err="1"/>
              <a:t>pattern</a:t>
            </a:r>
            <a:r>
              <a:rPr lang="cs-CZ" dirty="0"/>
              <a:t>“ a </a:t>
            </a:r>
            <a:r>
              <a:rPr lang="cs-CZ" b="1" dirty="0">
                <a:highlight>
                  <a:srgbClr val="FFFF00"/>
                </a:highlight>
              </a:rPr>
              <a:t>„care </a:t>
            </a:r>
            <a:r>
              <a:rPr lang="cs-CZ" b="1" dirty="0" err="1">
                <a:highlight>
                  <a:srgbClr val="FFFF00"/>
                </a:highlight>
              </a:rPr>
              <a:t>pathway</a:t>
            </a:r>
            <a:r>
              <a:rPr lang="cs-CZ" b="1" dirty="0">
                <a:highlight>
                  <a:srgbClr val="FFFF00"/>
                </a:highlight>
              </a:rPr>
              <a:t>“</a:t>
            </a:r>
          </a:p>
          <a:p>
            <a:pPr lvl="1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Kompetence jednotlivých úrovní poskytovatelů v péči o pacienty s VO</a:t>
            </a:r>
          </a:p>
          <a:p>
            <a:pPr lvl="2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Včetně preskripce nákladných LP</a:t>
            </a:r>
          </a:p>
          <a:p>
            <a:pPr lvl="1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Definice systému hodnocení kvality péče o pacienty s VO v centrech</a:t>
            </a:r>
          </a:p>
          <a:p>
            <a:pPr lvl="2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Včetně parametrů vývoje onemocnění (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outcome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Optimalizace financování </a:t>
            </a:r>
          </a:p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Edukace a vzdělávání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48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FDE4A8-7759-D348-AF07-CF038794E195}"/>
              </a:ext>
            </a:extLst>
          </p:cNvPr>
          <p:cNvSpPr/>
          <p:nvPr/>
        </p:nvSpPr>
        <p:spPr>
          <a:xfrm>
            <a:off x="413358" y="417485"/>
            <a:ext cx="11336056" cy="1023008"/>
          </a:xfrm>
          <a:prstGeom prst="rect">
            <a:avLst/>
          </a:prstGeom>
          <a:solidFill>
            <a:srgbClr val="83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Obrázek 14" descr="Obsah obrázku text, snímek obrazovky&#10;&#10;Popis vygenerován s vysokou mírou spolehlivosti">
            <a:extLst>
              <a:ext uri="{FF2B5EF4-FFF2-40B4-BE49-F238E27FC236}">
                <a16:creationId xmlns:a16="http://schemas.microsoft.com/office/drawing/2014/main" id="{6F3E1625-131C-B3BF-16D2-2BEE5372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44" y="5327918"/>
            <a:ext cx="1369156" cy="151362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5C0AEEC-52E3-E534-E5B4-98784684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6253746"/>
            <a:ext cx="1653187" cy="58780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A1C440A-8114-3FC9-8059-B47519B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86" y="561702"/>
            <a:ext cx="10911214" cy="752037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Pojmosloví aneb o co vlastně jde?</a:t>
            </a:r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67E0C2A5-0541-A576-D657-DB719B30C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2586" y="4613311"/>
            <a:ext cx="3787080" cy="1513681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B7DCB85-FA80-E9FE-454C-7BFBCD68C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250" y="1774897"/>
            <a:ext cx="5181600" cy="19917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Care </a:t>
            </a:r>
            <a:r>
              <a:rPr lang="cs-CZ" dirty="0" err="1"/>
              <a:t>pathway</a:t>
            </a:r>
            <a:endParaRPr lang="cs-CZ" dirty="0"/>
          </a:p>
          <a:p>
            <a:r>
              <a:rPr lang="cs-CZ" dirty="0"/>
              <a:t>………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B8F763-576E-169A-84AA-33C4AA70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21" y="4101040"/>
            <a:ext cx="4896615" cy="943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95D93A-72C7-CDD5-54EE-E0E4F2F6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030" y="5218807"/>
            <a:ext cx="4529396" cy="1328839"/>
          </a:xfrm>
          <a:prstGeom prst="rect">
            <a:avLst/>
          </a:prstGeom>
        </p:spPr>
      </p:pic>
      <p:pic>
        <p:nvPicPr>
          <p:cNvPr id="8" name="Obrázek 7" descr="Obsah obrázku text, mapa&#10;&#10;Popis vygenerován s vysokou mírou spolehlivosti">
            <a:extLst>
              <a:ext uri="{FF2B5EF4-FFF2-40B4-BE49-F238E27FC236}">
                <a16:creationId xmlns:a16="http://schemas.microsoft.com/office/drawing/2014/main" id="{096843BB-BB48-69B1-82B0-B551DAAB8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8" y="1478493"/>
            <a:ext cx="3927594" cy="291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97812727C03143B42FF4AE07C041E1" ma:contentTypeVersion="11" ma:contentTypeDescription="Vytvoří nový dokument" ma:contentTypeScope="" ma:versionID="9d15ea33d85ba5032b2b2b66c73baa03">
  <xsd:schema xmlns:xsd="http://www.w3.org/2001/XMLSchema" xmlns:xs="http://www.w3.org/2001/XMLSchema" xmlns:p="http://schemas.microsoft.com/office/2006/metadata/properties" xmlns:ns2="8f764d00-0944-4967-ace2-e4d427e2d95d" xmlns:ns3="46afd46a-4397-4d2b-94ec-cebdc1cbd75c" targetNamespace="http://schemas.microsoft.com/office/2006/metadata/properties" ma:root="true" ma:fieldsID="f478f2e336f917bc71712ed6eff379c7" ns2:_="" ns3:_="">
    <xsd:import namespace="8f764d00-0944-4967-ace2-e4d427e2d95d"/>
    <xsd:import namespace="46afd46a-4397-4d2b-94ec-cebdc1cbd7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64d00-0944-4967-ace2-e4d427e2d9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fd46a-4397-4d2b-94ec-cebdc1cbd7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A8E429-1C5A-4BB6-A97F-0BC69325E8C9}">
  <ds:schemaRefs>
    <ds:schemaRef ds:uri="46afd46a-4397-4d2b-94ec-cebdc1cbd75c"/>
    <ds:schemaRef ds:uri="8f764d00-0944-4967-ace2-e4d427e2d9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4B8B3F-2D54-4C4B-BF37-5A387B28FE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DB467BB-A1A6-473C-ADEB-BBC919D455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1928</Words>
  <Application>Microsoft Macintosh PowerPoint</Application>
  <PresentationFormat>Širokoúhlá obrazovka</PresentationFormat>
  <Paragraphs>227</Paragraphs>
  <Slides>31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do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Pojmosloví aneb o co vlastně jde?</vt:lpstr>
      <vt:lpstr>Pojmosloví aneb o co vlastně jde?</vt:lpstr>
      <vt:lpstr>Pojmosloví aneb o co vlastně jde?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Klíčová aktivita 1: Vytvoření pracovních týmů, formulace pracovních postupů, analýza současného stavu</vt:lpstr>
      <vt:lpstr>Klíčová aktivita 2: Návrh obecných principů systému komplexní sdílené péče o pacienta s vzácným onemocněním </vt:lpstr>
      <vt:lpstr>Klíčová aktivita 3: Vytvoření návrhu komplexní sdílené péče o pacienty s vybranými VO </vt:lpstr>
      <vt:lpstr>Klíčová aktivita 4: Vytvoření metodiky a pilotní ověření systému komplexní sdílené péče o pacienty s vybranými VO  </vt:lpstr>
      <vt:lpstr>Klíčová aktivita 5: Revize obecného návrhu standardu pro komplexní sdílenou péči o pacienty s VO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Doležalová Pavla, prof. MUDr. CSc.</cp:lastModifiedBy>
  <cp:revision>22</cp:revision>
  <dcterms:created xsi:type="dcterms:W3CDTF">2021-07-28T08:46:00Z</dcterms:created>
  <dcterms:modified xsi:type="dcterms:W3CDTF">2023-04-22T09:16:17Z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2021-11-18T14:55:00Z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9f1a0ef9-95c6-41e1-9c51-78071a5a390b</vt:lpwstr>
  </property>
  <property fmtid="{D5CDD505-2E9C-101B-9397-08002B2CF9AE}" pid="8" name="MSIP_Label_2063cd7f-2d21-486a-9f29-9c1683fdd175_ContentBits">
    <vt:lpwstr>0</vt:lpwstr>
  </property>
  <property fmtid="{D5CDD505-2E9C-101B-9397-08002B2CF9AE}" pid="9" name="ContentTypeId">
    <vt:lpwstr>0x0101006B97812727C03143B42FF4AE07C041E1</vt:lpwstr>
  </property>
</Properties>
</file>