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81" r:id="rId2"/>
    <p:sldId id="334" r:id="rId3"/>
    <p:sldId id="335" r:id="rId4"/>
    <p:sldId id="336" r:id="rId5"/>
    <p:sldId id="309" r:id="rId6"/>
    <p:sldId id="337" r:id="rId7"/>
    <p:sldId id="338" r:id="rId8"/>
    <p:sldId id="286" r:id="rId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0449" autoAdjust="0"/>
  </p:normalViewPr>
  <p:slideViewPr>
    <p:cSldViewPr snapToGrid="0">
      <p:cViewPr varScale="1">
        <p:scale>
          <a:sx n="87" d="100"/>
          <a:sy n="87" d="100"/>
        </p:scale>
        <p:origin x="700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/>
              <a:t>Vzácná onemocnění poprvé určena prioritní v akce rámci veřejného zdraví v EU ve sdělí Komise 11/1993 Nařízení (ES) č.141/2000 Evropského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/>
              <a:t>parlamentu a Rady ze dne 16. prosince 1999  o léčivých přípravcích pro vzácná onemocnění</a:t>
            </a:r>
            <a:endParaRPr dirty="0"/>
          </a:p>
        </p:txBody>
      </p:sp>
      <p:sp>
        <p:nvSpPr>
          <p:cNvPr id="223" name="Google Shape;223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13319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23" name="Google Shape;223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387230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23" name="Google Shape;223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975165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cs-CZ" dirty="0"/>
          </a:p>
        </p:txBody>
      </p:sp>
      <p:sp>
        <p:nvSpPr>
          <p:cNvPr id="223" name="Google Shape;223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758916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46292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5738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obsah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svislý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vislý nadpis a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Úvodní snímek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áhlaví oddílu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va obsahy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rovnání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Jenom nadpis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ázdný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sah s titulkem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rázek s titulkem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pacientskeorganizace.mzcr.cz/index.php?pg=pacientske-organizace--seznam-pacientskych-organizaci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mzcr.cz/vestnik/vestnik-c-1-2022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www.sukl.cz/leciva/cau-08-priloha-4-verze-2?highlightWords=Strukturovan%C3%A9+vyj%C3%A1d%C5%99en%C3%AD+pro+pacientsk%C3%A9+organizace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brectan@vzacna-onemocneni.cz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>
            <a:extLst>
              <a:ext uri="{FF2B5EF4-FFF2-40B4-BE49-F238E27FC236}">
                <a16:creationId xmlns:a16="http://schemas.microsoft.com/office/drawing/2014/main" id="{C52FC119-3C62-4FCA-AF93-45E9C207B08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724264" y="1551937"/>
            <a:ext cx="9144000" cy="2387600"/>
          </a:xfrm>
        </p:spPr>
        <p:txBody>
          <a:bodyPr/>
          <a:lstStyle/>
          <a:p>
            <a:pPr algn="ctr"/>
            <a:r>
              <a:rPr lang="cs-CZ" altLang="cs-CZ" b="1" dirty="0">
                <a:solidFill>
                  <a:srgbClr val="0070C0"/>
                </a:solidFill>
              </a:rPr>
              <a:t>Nová legislativa a vstup </a:t>
            </a:r>
            <a:r>
              <a:rPr lang="cs-CZ" altLang="cs-CZ" b="1" dirty="0" err="1">
                <a:solidFill>
                  <a:srgbClr val="0070C0"/>
                </a:solidFill>
              </a:rPr>
              <a:t>orphanů</a:t>
            </a:r>
            <a:r>
              <a:rPr lang="cs-CZ" altLang="cs-CZ" b="1" dirty="0">
                <a:solidFill>
                  <a:srgbClr val="0070C0"/>
                </a:solidFill>
              </a:rPr>
              <a:t> do úhrad</a:t>
            </a:r>
          </a:p>
        </p:txBody>
      </p:sp>
      <p:pic>
        <p:nvPicPr>
          <p:cNvPr id="4" name="Google Shape;234;p28">
            <a:extLst>
              <a:ext uri="{FF2B5EF4-FFF2-40B4-BE49-F238E27FC236}">
                <a16:creationId xmlns:a16="http://schemas.microsoft.com/office/drawing/2014/main" id="{3F64A082-2B08-464D-9986-F94184D6773C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150534" y="247868"/>
            <a:ext cx="1916640" cy="87739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Podnadpis 2">
            <a:extLst>
              <a:ext uri="{FF2B5EF4-FFF2-40B4-BE49-F238E27FC236}">
                <a16:creationId xmlns:a16="http://schemas.microsoft.com/office/drawing/2014/main" id="{C86A8277-87DA-714E-7F33-3D6120E20B32}"/>
              </a:ext>
            </a:extLst>
          </p:cNvPr>
          <p:cNvSpPr txBox="1">
            <a:spLocks noChangeArrowheads="1"/>
          </p:cNvSpPr>
          <p:nvPr/>
        </p:nvSpPr>
        <p:spPr>
          <a:xfrm>
            <a:off x="1668846" y="4251264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cs-CZ" altLang="cs-CZ" dirty="0">
                <a:solidFill>
                  <a:srgbClr val="C00000"/>
                </a:solidFill>
              </a:rPr>
              <a:t>Konference a setkání členů ČAVO </a:t>
            </a:r>
          </a:p>
          <a:p>
            <a:r>
              <a:rPr lang="cs-CZ" altLang="cs-CZ" dirty="0">
                <a:solidFill>
                  <a:srgbClr val="C00000"/>
                </a:solidFill>
              </a:rPr>
              <a:t>22. 4. 2023 </a:t>
            </a:r>
          </a:p>
          <a:p>
            <a:r>
              <a:rPr lang="cs-CZ" altLang="cs-CZ" dirty="0">
                <a:solidFill>
                  <a:srgbClr val="C00000"/>
                </a:solidFill>
              </a:rPr>
              <a:t>Pacientský hub, Praha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4000" b="1" dirty="0">
                <a:solidFill>
                  <a:srgbClr val="C00000"/>
                </a:solidFill>
              </a:rPr>
              <a:t>Legislativa – klíčové změny pro VO</a:t>
            </a:r>
            <a:endParaRPr sz="4000" b="1" dirty="0">
              <a:solidFill>
                <a:srgbClr val="C00000"/>
              </a:solidFill>
            </a:endParaRPr>
          </a:p>
        </p:txBody>
      </p:sp>
      <p:pic>
        <p:nvPicPr>
          <p:cNvPr id="227" name="Google Shape;227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44309" y="365125"/>
            <a:ext cx="1916640" cy="877395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226;p27">
            <a:extLst>
              <a:ext uri="{FF2B5EF4-FFF2-40B4-BE49-F238E27FC236}">
                <a16:creationId xmlns:a16="http://schemas.microsoft.com/office/drawing/2014/main" id="{C0F5FF0A-CB2B-4C2C-A1AE-5C9AA8DFAA24}"/>
              </a:ext>
            </a:extLst>
          </p:cNvPr>
          <p:cNvSpPr txBox="1">
            <a:spLocks/>
          </p:cNvSpPr>
          <p:nvPr/>
        </p:nvSpPr>
        <p:spPr>
          <a:xfrm>
            <a:off x="838200" y="1690688"/>
            <a:ext cx="10134600" cy="4095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tabLst/>
              <a:defRPr/>
            </a:pPr>
            <a:r>
              <a:rPr kumimoji="0" lang="cs-CZ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Arial"/>
                <a:cs typeface="Arial"/>
                <a:sym typeface="Arial"/>
              </a:rPr>
              <a:t>Definice vzácných onemocnění</a:t>
            </a:r>
            <a:endParaRPr kumimoji="0" lang="cs-CZ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highlight>
                <a:srgbClr val="FFFF00"/>
              </a:highlight>
              <a:uLnTx/>
              <a:uFillTx/>
              <a:latin typeface="Arial"/>
              <a:ea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pPr marL="3429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defRPr/>
            </a:pPr>
            <a:r>
              <a:rPr kumimoji="0" lang="cs-CZ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Times New Roman" panose="02020603050405020304" pitchFamily="18" charset="0"/>
                <a:cs typeface="Arial" panose="020B0604020202020204" pitchFamily="34" charset="0"/>
                <a:sym typeface="Arial"/>
              </a:rPr>
              <a:t>§ 11, z. 48/1997 </a:t>
            </a:r>
            <a:r>
              <a:rPr kumimoji="0" lang="cs-CZ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Times New Roman" panose="02020603050405020304" pitchFamily="18" charset="0"/>
                <a:cs typeface="Arial" panose="020B0604020202020204" pitchFamily="34" charset="0"/>
                <a:sym typeface="Arial"/>
              </a:rPr>
              <a:t>Sb</a:t>
            </a:r>
            <a:r>
              <a:rPr kumimoji="0" lang="cs-CZ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Times New Roman" panose="02020603050405020304" pitchFamily="18" charset="0"/>
                <a:cs typeface="Arial" panose="020B0604020202020204" pitchFamily="34" charset="0"/>
                <a:sym typeface="Arial"/>
              </a:rPr>
              <a:t>: </a:t>
            </a:r>
            <a:r>
              <a:rPr kumimoji="0" lang="cs-CZ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Times New Roman" panose="02020603050405020304" pitchFamily="18" charset="0"/>
                <a:cs typeface="Arial" panose="020B0604020202020204" pitchFamily="34" charset="0"/>
                <a:sym typeface="Arial"/>
              </a:rPr>
              <a:t>Pojištěnec má právo na poskytnutí zdravotní péče </a:t>
            </a:r>
            <a:r>
              <a:rPr kumimoji="0" lang="cs-CZ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Times New Roman" panose="02020603050405020304" pitchFamily="18" charset="0"/>
                <a:cs typeface="Arial" panose="020B0604020202020204" pitchFamily="34" charset="0"/>
                <a:sym typeface="Arial"/>
              </a:rPr>
              <a:t>hrazené v rozsahu a za podmínek stanovených tímto zákonem související s onemocněními s velmi nízkým výskytem v populaci ve smyslu přímo použitelného právního předpisu Evropské unie19a) (dále jen </a:t>
            </a:r>
            <a:r>
              <a:rPr kumimoji="0" lang="cs-CZ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Times New Roman" panose="02020603050405020304" pitchFamily="18" charset="0"/>
                <a:cs typeface="Arial" panose="020B0604020202020204" pitchFamily="34" charset="0"/>
                <a:sym typeface="Arial"/>
              </a:rPr>
              <a:t>„vzácná onemocnění“), včetně léčivých přípravků pro vzácná onemocnění, </a:t>
            </a:r>
            <a:r>
              <a:rPr kumimoji="0" lang="cs-CZ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Times New Roman" panose="02020603050405020304" pitchFamily="18" charset="0"/>
                <a:cs typeface="Arial" panose="020B0604020202020204" pitchFamily="34" charset="0"/>
                <a:sym typeface="Arial"/>
              </a:rPr>
              <a:t>hrazených podle tohoto zákona</a:t>
            </a:r>
          </a:p>
          <a:p>
            <a:pPr marL="3429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defRPr/>
            </a:pPr>
            <a:endParaRPr lang="cs-CZ" sz="2000" dirty="0">
              <a:solidFill>
                <a:srgbClr val="000000"/>
              </a:solidFill>
              <a:highlight>
                <a:srgbClr val="FFFF00"/>
              </a:highlight>
              <a:latin typeface="Arial"/>
              <a:ea typeface="Times New Roman" panose="02020603050405020304" pitchFamily="18" charset="0"/>
              <a:cs typeface="Arial" panose="020B0604020202020204" pitchFamily="34" charset="0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tabLst/>
              <a:defRPr/>
            </a:pPr>
            <a:r>
              <a:rPr kumimoji="0" lang="cs-CZ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Arial"/>
                <a:cs typeface="Arial"/>
                <a:sym typeface="Arial"/>
              </a:rPr>
              <a:t>Pacientská organizace:  </a:t>
            </a:r>
            <a:endParaRPr kumimoji="0" lang="cs-CZ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highlight>
                <a:srgbClr val="FFFF00"/>
              </a:highlight>
              <a:uLnTx/>
              <a:uFillTx/>
              <a:latin typeface="Arial"/>
              <a:ea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pPr marL="3429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defRPr/>
            </a:pPr>
            <a:r>
              <a:rPr kumimoji="0" lang="cs-CZ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Times New Roman" panose="02020603050405020304" pitchFamily="18" charset="0"/>
                <a:cs typeface="Arial" panose="020B0604020202020204" pitchFamily="34" charset="0"/>
                <a:sym typeface="Arial"/>
              </a:rPr>
              <a:t>Pacientská organizace (PO), která splňuje definici dle § 113f, z. 372/2011 o zdrav. </a:t>
            </a:r>
            <a:r>
              <a:rPr lang="cs-CZ" sz="200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 panose="020B0604020202020204" pitchFamily="34" charset="0"/>
                <a:sym typeface="Arial"/>
              </a:rPr>
              <a:t>s</a:t>
            </a:r>
            <a:r>
              <a:rPr kumimoji="0" lang="cs-CZ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Times New Roman" panose="02020603050405020304" pitchFamily="18" charset="0"/>
                <a:cs typeface="Arial" panose="020B0604020202020204" pitchFamily="34" charset="0"/>
                <a:sym typeface="Arial"/>
              </a:rPr>
              <a:t>lužbách</a:t>
            </a:r>
            <a:r>
              <a:rPr kumimoji="0" lang="cs-CZ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Times New Roman" panose="02020603050405020304" pitchFamily="18" charset="0"/>
                <a:cs typeface="Arial" panose="020B0604020202020204" pitchFamily="34" charset="0"/>
                <a:sym typeface="Arial"/>
              </a:rPr>
              <a:t>, je zapsána na Seznam pacientských organizací MZ </a:t>
            </a:r>
            <a:r>
              <a:rPr kumimoji="0" lang="cs-CZ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Times New Roman" panose="02020603050405020304" pitchFamily="18" charset="0"/>
                <a:cs typeface="Arial" panose="020B0604020202020204" pitchFamily="34" charset="0"/>
                <a:sym typeface="Arial"/>
                <a:hlinkClick r:id="rId4"/>
              </a:rPr>
              <a:t>https://pacientskeorganizace.mzcr.cz/index.php?pg=pacientske-organizace--seznam-pacientskych-organizaci</a:t>
            </a:r>
            <a:r>
              <a:rPr kumimoji="0" lang="cs-CZ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Times New Roman" panose="02020603050405020304" pitchFamily="18" charset="0"/>
                <a:cs typeface="Arial" panose="020B0604020202020204" pitchFamily="34" charset="0"/>
                <a:sym typeface="Arial"/>
              </a:rPr>
              <a:t> </a:t>
            </a:r>
          </a:p>
          <a:p>
            <a:pPr marL="3429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defRPr/>
            </a:pPr>
            <a:r>
              <a:rPr kumimoji="0" lang="cs-CZ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Times New Roman" panose="02020603050405020304" pitchFamily="18" charset="0"/>
                <a:cs typeface="Arial" panose="020B0604020202020204" pitchFamily="34" charset="0"/>
                <a:sym typeface="Arial"/>
              </a:rPr>
              <a:t>Pouze zapsaná PO se může účastnit správního řízení v žádostech o úhradu LPVO (v současné době 37 zapsaných)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buNone/>
              <a:defRPr/>
            </a:pPr>
            <a:endParaRPr lang="cs-CZ" sz="2000" dirty="0">
              <a:solidFill>
                <a:srgbClr val="000000"/>
              </a:solidFill>
              <a:highlight>
                <a:srgbClr val="FFFF00"/>
              </a:highlight>
              <a:latin typeface="+mn-lt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970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4000" b="1" dirty="0">
                <a:solidFill>
                  <a:srgbClr val="C00000"/>
                </a:solidFill>
              </a:rPr>
              <a:t>Legislativa – klíčové změny pro VO</a:t>
            </a:r>
            <a:endParaRPr sz="4000" b="1" dirty="0">
              <a:solidFill>
                <a:srgbClr val="C00000"/>
              </a:solidFill>
            </a:endParaRPr>
          </a:p>
        </p:txBody>
      </p:sp>
      <p:pic>
        <p:nvPicPr>
          <p:cNvPr id="227" name="Google Shape;227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44309" y="365125"/>
            <a:ext cx="1916640" cy="877395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226;p27">
            <a:extLst>
              <a:ext uri="{FF2B5EF4-FFF2-40B4-BE49-F238E27FC236}">
                <a16:creationId xmlns:a16="http://schemas.microsoft.com/office/drawing/2014/main" id="{C0F5FF0A-CB2B-4C2C-A1AE-5C9AA8DFAA24}"/>
              </a:ext>
            </a:extLst>
          </p:cNvPr>
          <p:cNvSpPr txBox="1">
            <a:spLocks/>
          </p:cNvSpPr>
          <p:nvPr/>
        </p:nvSpPr>
        <p:spPr>
          <a:xfrm>
            <a:off x="838200" y="1690688"/>
            <a:ext cx="10134600" cy="5017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indent="0" algn="just">
              <a:lnSpc>
                <a:spcPct val="100000"/>
              </a:lnSpc>
              <a:spcAft>
                <a:spcPts val="600"/>
              </a:spcAft>
              <a:buNone/>
            </a:pPr>
            <a:r>
              <a:rPr lang="cs-CZ" sz="2000" dirty="0">
                <a:solidFill>
                  <a:srgbClr val="000000"/>
                </a:solidFill>
                <a:highlight>
                  <a:srgbClr val="FFFF00"/>
                </a:highlight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Úhrada nehrazených služeb (§16)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cs-CZ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§16</a:t>
            </a:r>
            <a:r>
              <a:rPr lang="cs-CZ" sz="20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r>
              <a:rPr lang="cs-CZ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z. 48/1997 </a:t>
            </a:r>
            <a:r>
              <a:rPr lang="cs-CZ" sz="20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Sb</a:t>
            </a:r>
            <a:r>
              <a:rPr lang="cs-CZ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: Příslušná </a:t>
            </a:r>
            <a:r>
              <a:rPr lang="cs-CZ" sz="2000" b="1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zdravotní pojišťovna hradí </a:t>
            </a:r>
            <a:r>
              <a:rPr lang="cs-CZ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postupem podle § 19 odst. 1 písm. a) </a:t>
            </a:r>
            <a:r>
              <a:rPr lang="cs-CZ" sz="2000" b="1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ve výjimečných případech zdravotní služby jinak ze zdravotního pojištění nehrazené</a:t>
            </a:r>
            <a:r>
              <a:rPr lang="cs-CZ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, je-li poskytnutí takových zdravotních služeb jedinou možností z hlediska zdravotního stavu pojištěnce.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cs-CZ" sz="16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Zdravotní služba je jinak nehrazená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cs-CZ" sz="16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Ve výjimečných případech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cs-CZ" sz="16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Je-li jedinou možností z hlediska zdravotního stavu pojištěnce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sz="2000" b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Účastníkem řízení je pojištěnec, o jehož nároku se rozhoduje</a:t>
            </a:r>
            <a:r>
              <a:rPr lang="cs-CZ" sz="20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. Poskytovatel, který pojištěnci poskytuje zdravotní služby, je povinen pojištěnci a zdravotní pojišťovně poskytnout součinnost za účelem vedení řízení</a:t>
            </a:r>
          </a:p>
          <a:p>
            <a:pPr marL="571500" lvl="1" indent="0" algn="just">
              <a:lnSpc>
                <a:spcPct val="100000"/>
              </a:lnSpc>
              <a:spcAft>
                <a:spcPts val="600"/>
              </a:spcAft>
              <a:buNone/>
            </a:pPr>
            <a:endParaRPr lang="cs-CZ" sz="1600" dirty="0">
              <a:solidFill>
                <a:srgbClr val="000000"/>
              </a:solidFill>
              <a:effectLst/>
              <a:latin typeface="+mn-lt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060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4000" b="1" dirty="0">
                <a:solidFill>
                  <a:srgbClr val="C00000"/>
                </a:solidFill>
              </a:rPr>
              <a:t>Legislativa – klíčové změny pro VO</a:t>
            </a:r>
            <a:endParaRPr sz="4000" b="1" dirty="0">
              <a:solidFill>
                <a:srgbClr val="C00000"/>
              </a:solidFill>
            </a:endParaRPr>
          </a:p>
        </p:txBody>
      </p:sp>
      <p:pic>
        <p:nvPicPr>
          <p:cNvPr id="227" name="Google Shape;227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44309" y="365125"/>
            <a:ext cx="1916640" cy="877395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226;p27">
            <a:extLst>
              <a:ext uri="{FF2B5EF4-FFF2-40B4-BE49-F238E27FC236}">
                <a16:creationId xmlns:a16="http://schemas.microsoft.com/office/drawing/2014/main" id="{C0F5FF0A-CB2B-4C2C-A1AE-5C9AA8DFAA24}"/>
              </a:ext>
            </a:extLst>
          </p:cNvPr>
          <p:cNvSpPr txBox="1">
            <a:spLocks/>
          </p:cNvSpPr>
          <p:nvPr/>
        </p:nvSpPr>
        <p:spPr>
          <a:xfrm>
            <a:off x="838200" y="1690688"/>
            <a:ext cx="10134600" cy="4095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indent="0" algn="l">
              <a:buNone/>
            </a:pPr>
            <a:r>
              <a:rPr lang="cs-CZ" sz="2000" b="0" i="0" dirty="0">
                <a:solidFill>
                  <a:srgbClr val="212529"/>
                </a:solidFill>
                <a:effectLst/>
                <a:highlight>
                  <a:srgbClr val="FFFF00"/>
                </a:highlight>
                <a:latin typeface="+mj-lt"/>
              </a:rPr>
              <a:t>Národní síť center vysoce specializované péče o pacienty se vzácným onemocněním</a:t>
            </a:r>
          </a:p>
          <a:p>
            <a:pPr marL="114300" indent="0" algn="just">
              <a:lnSpc>
                <a:spcPct val="100000"/>
              </a:lnSpc>
              <a:spcAft>
                <a:spcPts val="600"/>
              </a:spcAft>
              <a:buNone/>
            </a:pPr>
            <a:r>
              <a:rPr lang="cs-CZ" sz="2000" b="0" i="0" dirty="0">
                <a:solidFill>
                  <a:srgbClr val="212529"/>
                </a:solidFill>
                <a:effectLst/>
                <a:latin typeface="+mj-lt"/>
              </a:rPr>
              <a:t>Dle § 113a odst. 4 zákona č. 372/2011 Sb., o zdravotních službách vznikla Národní síť center vysoce specializované péče o pacienty se vzácným onemocněním. Seznam center je  uveřejněn ve </a:t>
            </a:r>
            <a:r>
              <a:rPr lang="cs-CZ" sz="2000" b="0" i="0" u="sng" dirty="0">
                <a:solidFill>
                  <a:srgbClr val="1D2A35"/>
                </a:solidFill>
                <a:effectLst/>
                <a:latin typeface="+mj-lt"/>
                <a:hlinkClick r:id="rId4"/>
              </a:rPr>
              <a:t>Věstníku MZ č. 1/2022</a:t>
            </a:r>
            <a:r>
              <a:rPr lang="cs-CZ" sz="2000" b="0" i="0" dirty="0">
                <a:solidFill>
                  <a:srgbClr val="212529"/>
                </a:solidFill>
                <a:effectLst/>
                <a:latin typeface="+mj-lt"/>
              </a:rPr>
              <a:t>.</a:t>
            </a:r>
            <a:endParaRPr lang="cs-CZ" sz="2000" dirty="0">
              <a:solidFill>
                <a:srgbClr val="000000"/>
              </a:solidFill>
              <a:highlight>
                <a:srgbClr val="FFFF00"/>
              </a:highlight>
              <a:latin typeface="+mj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14300" indent="0" algn="just">
              <a:lnSpc>
                <a:spcPct val="100000"/>
              </a:lnSpc>
              <a:spcAft>
                <a:spcPts val="600"/>
              </a:spcAft>
              <a:buNone/>
            </a:pPr>
            <a:endParaRPr lang="cs-CZ" sz="2000" dirty="0">
              <a:solidFill>
                <a:srgbClr val="000000"/>
              </a:solidFill>
              <a:highlight>
                <a:srgbClr val="FFFF00"/>
              </a:highlight>
              <a:latin typeface="+mn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14300" indent="0" algn="just">
              <a:lnSpc>
                <a:spcPct val="100000"/>
              </a:lnSpc>
              <a:spcAft>
                <a:spcPts val="600"/>
              </a:spcAft>
              <a:buNone/>
            </a:pPr>
            <a:r>
              <a:rPr lang="cs-CZ" sz="2000" dirty="0">
                <a:solidFill>
                  <a:srgbClr val="000000"/>
                </a:solidFill>
                <a:highlight>
                  <a:srgbClr val="FFFF00"/>
                </a:highlight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Účast ve správním řízení o stanovení výše a podmínek úhrady léčivého přípravku: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cs-CZ" sz="20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Od 1. 1. 2022 je </a:t>
            </a:r>
            <a:r>
              <a:rPr lang="cs-CZ" sz="2000" b="1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účastníkem též Odborná společnost a příslušná PO</a:t>
            </a:r>
            <a:r>
              <a:rPr lang="cs-CZ" sz="20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, dle </a:t>
            </a:r>
            <a:r>
              <a:rPr lang="cs-CZ" sz="2000" dirty="0">
                <a:solidFill>
                  <a:schemeClr val="tx1"/>
                </a:solidFill>
                <a:latin typeface="+mj-lt"/>
              </a:rPr>
              <a:t>§ 39da zákona č. 48/1997 Sb. o veřejném zdravotním pojištění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endParaRPr lang="cs-CZ" sz="20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1973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4000" b="1" dirty="0">
                <a:solidFill>
                  <a:srgbClr val="C00000"/>
                </a:solidFill>
              </a:rPr>
              <a:t>Pacientská organizace – účastník SŘ</a:t>
            </a:r>
            <a:endParaRPr sz="4000" b="1" dirty="0">
              <a:solidFill>
                <a:srgbClr val="C00000"/>
              </a:solidFill>
            </a:endParaRPr>
          </a:p>
        </p:txBody>
      </p:sp>
      <p:pic>
        <p:nvPicPr>
          <p:cNvPr id="227" name="Google Shape;227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44309" y="365125"/>
            <a:ext cx="1916640" cy="877395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226;p27">
            <a:extLst>
              <a:ext uri="{FF2B5EF4-FFF2-40B4-BE49-F238E27FC236}">
                <a16:creationId xmlns:a16="http://schemas.microsoft.com/office/drawing/2014/main" id="{C0F5FF0A-CB2B-4C2C-A1AE-5C9AA8DFAA24}"/>
              </a:ext>
            </a:extLst>
          </p:cNvPr>
          <p:cNvSpPr txBox="1">
            <a:spLocks/>
          </p:cNvSpPr>
          <p:nvPr/>
        </p:nvSpPr>
        <p:spPr>
          <a:xfrm>
            <a:off x="838199" y="1690688"/>
            <a:ext cx="7091477" cy="4095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spcBef>
                <a:spcPts val="0"/>
              </a:spcBef>
              <a:buSzPts val="2800"/>
              <a:buNone/>
            </a:pPr>
            <a:r>
              <a:rPr lang="cs-CZ" sz="2400" dirty="0">
                <a:solidFill>
                  <a:schemeClr val="tx1"/>
                </a:solidFill>
                <a:highlight>
                  <a:srgbClr val="FFFF00"/>
                </a:highlight>
                <a:latin typeface="+mn-lt"/>
              </a:rPr>
              <a:t>Pacientská organizace:  </a:t>
            </a:r>
            <a:endParaRPr lang="cs-CZ" sz="2400" dirty="0">
              <a:solidFill>
                <a:srgbClr val="000000"/>
              </a:solidFill>
              <a:effectLst/>
              <a:highlight>
                <a:srgbClr val="FFFF00"/>
              </a:highlight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cs-CZ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Příslušná pacientská organizace (PO) dle definice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cs-CZ" sz="20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Je na seznamu PO Ministerstva zdravotnictví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cs-CZ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Poku</a:t>
            </a:r>
            <a:r>
              <a:rPr lang="cs-CZ" sz="20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d není PO (např. u léků na ultra-vzácné onemocnění), zastoupí ČAVO </a:t>
            </a:r>
            <a:endParaRPr lang="cs-CZ" sz="2000" dirty="0">
              <a:solidFill>
                <a:srgbClr val="000000"/>
              </a:solidFill>
              <a:effectLst/>
              <a:highlight>
                <a:srgbClr val="FFFF00"/>
              </a:highlight>
              <a:latin typeface="+mn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cs-CZ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Strukturované vyjádření PO (dokument SÚKL), nové od 1. 3. 2023</a:t>
            </a:r>
          </a:p>
          <a:p>
            <a:pPr marL="0" indent="0">
              <a:spcBef>
                <a:spcPts val="0"/>
              </a:spcBef>
              <a:buSzPts val="2800"/>
              <a:buNone/>
            </a:pPr>
            <a:r>
              <a:rPr lang="cs-CZ" sz="2400" dirty="0">
                <a:solidFill>
                  <a:schemeClr val="tx1"/>
                </a:solidFill>
                <a:hlinkClick r:id="rId4"/>
              </a:rPr>
              <a:t>https://www.sukl.cz/leciva/cau-08-priloha-4-verze-2?highlightWords=Strukturovan%C3%A9+vyj%C3%A1d%C5%99en%C3%AD+pro+pacientsk%C3%A9+organizace</a:t>
            </a:r>
            <a:endParaRPr lang="cs-CZ" sz="24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SzPts val="2800"/>
              <a:buNone/>
            </a:pPr>
            <a:endParaRPr lang="cs-CZ" sz="2400" dirty="0">
              <a:solidFill>
                <a:schemeClr val="tx1"/>
              </a:solidFill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45B05AF8-03ED-49A3-A5CB-30198B4D8EB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72349" y="4680435"/>
            <a:ext cx="829128" cy="158510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9F9C9A71-52FD-355F-CB47-91946C37BCD0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7752" t="23390" r="66092" b="9243"/>
          <a:stretch/>
        </p:blipFill>
        <p:spPr>
          <a:xfrm>
            <a:off x="8438028" y="1496540"/>
            <a:ext cx="3188874" cy="461995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04375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2">
            <a:extLst>
              <a:ext uri="{FF2B5EF4-FFF2-40B4-BE49-F238E27FC236}">
                <a16:creationId xmlns:a16="http://schemas.microsoft.com/office/drawing/2014/main" id="{70066219-13D8-4509-AEEC-817090142E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4340" y="742608"/>
            <a:ext cx="1840046" cy="1840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ight Arrow 3">
            <a:extLst>
              <a:ext uri="{FF2B5EF4-FFF2-40B4-BE49-F238E27FC236}">
                <a16:creationId xmlns:a16="http://schemas.microsoft.com/office/drawing/2014/main" id="{3548B8B5-1DE6-47B0-8FEF-1859363E93B4}"/>
              </a:ext>
            </a:extLst>
          </p:cNvPr>
          <p:cNvSpPr/>
          <p:nvPr/>
        </p:nvSpPr>
        <p:spPr>
          <a:xfrm>
            <a:off x="3229646" y="2749688"/>
            <a:ext cx="1183516" cy="1861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F895E5D1-516B-4392-9BDF-DB1F5F8AB8DC}"/>
              </a:ext>
            </a:extLst>
          </p:cNvPr>
          <p:cNvSpPr/>
          <p:nvPr/>
        </p:nvSpPr>
        <p:spPr>
          <a:xfrm>
            <a:off x="4484473" y="2427393"/>
            <a:ext cx="1566174" cy="8910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3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Hodnotící zpráva</a:t>
            </a: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ight Arrow 6">
            <a:extLst>
              <a:ext uri="{FF2B5EF4-FFF2-40B4-BE49-F238E27FC236}">
                <a16:creationId xmlns:a16="http://schemas.microsoft.com/office/drawing/2014/main" id="{BC00D432-35D5-4BEB-A456-93C06A351D2F}"/>
              </a:ext>
            </a:extLst>
          </p:cNvPr>
          <p:cNvSpPr/>
          <p:nvPr/>
        </p:nvSpPr>
        <p:spPr>
          <a:xfrm>
            <a:off x="6208014" y="2771916"/>
            <a:ext cx="432048" cy="1620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Oval 8">
            <a:extLst>
              <a:ext uri="{FF2B5EF4-FFF2-40B4-BE49-F238E27FC236}">
                <a16:creationId xmlns:a16="http://schemas.microsoft.com/office/drawing/2014/main" id="{01F5113C-1421-4231-8672-BFF9EA4249A2}"/>
              </a:ext>
            </a:extLst>
          </p:cNvPr>
          <p:cNvSpPr/>
          <p:nvPr/>
        </p:nvSpPr>
        <p:spPr>
          <a:xfrm>
            <a:off x="9697803" y="2385527"/>
            <a:ext cx="2174883" cy="9329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3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Doporučení  pro závazné stanovisko úhrady</a:t>
            </a: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Rounded Rectangle 9">
            <a:extLst>
              <a:ext uri="{FF2B5EF4-FFF2-40B4-BE49-F238E27FC236}">
                <a16:creationId xmlns:a16="http://schemas.microsoft.com/office/drawing/2014/main" id="{79F3AFDE-D8B8-4878-9E7A-BB34AF227DFA}"/>
              </a:ext>
            </a:extLst>
          </p:cNvPr>
          <p:cNvSpPr/>
          <p:nvPr/>
        </p:nvSpPr>
        <p:spPr>
          <a:xfrm>
            <a:off x="224626" y="2667780"/>
            <a:ext cx="1131064" cy="37105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3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Žádost</a:t>
            </a: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ounded Rectangle 13">
            <a:extLst>
              <a:ext uri="{FF2B5EF4-FFF2-40B4-BE49-F238E27FC236}">
                <a16:creationId xmlns:a16="http://schemas.microsoft.com/office/drawing/2014/main" id="{8F983EFD-21EA-4DDC-A924-9928E137DC5B}"/>
              </a:ext>
            </a:extLst>
          </p:cNvPr>
          <p:cNvSpPr/>
          <p:nvPr/>
        </p:nvSpPr>
        <p:spPr>
          <a:xfrm>
            <a:off x="3133307" y="3950030"/>
            <a:ext cx="1198857" cy="41281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350" kern="1200" dirty="0">
                <a:solidFill>
                  <a:prstClr val="white"/>
                </a:solidFill>
                <a:latin typeface="Calibri"/>
              </a:rPr>
              <a:t>odborná společnost</a:t>
            </a: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Rounded Rectangle 17">
            <a:extLst>
              <a:ext uri="{FF2B5EF4-FFF2-40B4-BE49-F238E27FC236}">
                <a16:creationId xmlns:a16="http://schemas.microsoft.com/office/drawing/2014/main" id="{5A4E02BB-B2F7-4C32-85D5-376D8EB26B73}"/>
              </a:ext>
            </a:extLst>
          </p:cNvPr>
          <p:cNvSpPr/>
          <p:nvPr/>
        </p:nvSpPr>
        <p:spPr>
          <a:xfrm>
            <a:off x="3124276" y="3543172"/>
            <a:ext cx="1183516" cy="37804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3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pojišťovny</a:t>
            </a: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Up Arrow 18">
            <a:extLst>
              <a:ext uri="{FF2B5EF4-FFF2-40B4-BE49-F238E27FC236}">
                <a16:creationId xmlns:a16="http://schemas.microsoft.com/office/drawing/2014/main" id="{23C53721-8D3F-467F-81AF-8D8D47B7DA5B}"/>
              </a:ext>
            </a:extLst>
          </p:cNvPr>
          <p:cNvSpPr/>
          <p:nvPr/>
        </p:nvSpPr>
        <p:spPr>
          <a:xfrm>
            <a:off x="3590320" y="3007460"/>
            <a:ext cx="275382" cy="378042"/>
          </a:xfrm>
          <a:prstGeom prst="upArrow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ounded Rectangle 13">
            <a:extLst>
              <a:ext uri="{FF2B5EF4-FFF2-40B4-BE49-F238E27FC236}">
                <a16:creationId xmlns:a16="http://schemas.microsoft.com/office/drawing/2014/main" id="{3853CBDB-BC05-46DF-9508-DE4CAFFC3438}"/>
              </a:ext>
            </a:extLst>
          </p:cNvPr>
          <p:cNvSpPr/>
          <p:nvPr/>
        </p:nvSpPr>
        <p:spPr>
          <a:xfrm>
            <a:off x="3124276" y="4412464"/>
            <a:ext cx="1207888" cy="412815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3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pacientská organizace</a:t>
            </a: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22005F9A-AC5C-4D1B-BBF2-2754CA9D384B}"/>
              </a:ext>
            </a:extLst>
          </p:cNvPr>
          <p:cNvCxnSpPr>
            <a:cxnSpLocks/>
          </p:cNvCxnSpPr>
          <p:nvPr/>
        </p:nvCxnSpPr>
        <p:spPr>
          <a:xfrm>
            <a:off x="1276538" y="2081434"/>
            <a:ext cx="9912927" cy="0"/>
          </a:xfrm>
          <a:prstGeom prst="line">
            <a:avLst/>
          </a:prstGeom>
          <a:ln cap="rnd">
            <a:solidFill>
              <a:srgbClr val="84B81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Grafický objekt 13" descr="Nemocnice obrys">
            <a:extLst>
              <a:ext uri="{FF2B5EF4-FFF2-40B4-BE49-F238E27FC236}">
                <a16:creationId xmlns:a16="http://schemas.microsoft.com/office/drawing/2014/main" id="{26D77C91-220B-46A4-B61C-85ED2E99EBD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05294" y="1128190"/>
            <a:ext cx="1002308" cy="1002308"/>
          </a:xfrm>
          <a:prstGeom prst="rect">
            <a:avLst/>
          </a:prstGeom>
        </p:spPr>
      </p:pic>
      <p:pic>
        <p:nvPicPr>
          <p:cNvPr id="15" name="Grafický objekt 14" descr="Nemocnice obrys">
            <a:extLst>
              <a:ext uri="{FF2B5EF4-FFF2-40B4-BE49-F238E27FC236}">
                <a16:creationId xmlns:a16="http://schemas.microsoft.com/office/drawing/2014/main" id="{B7C35923-72E9-4B31-96A0-AF80FCCAC0B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910295" y="1128190"/>
            <a:ext cx="1002308" cy="1002308"/>
          </a:xfrm>
          <a:prstGeom prst="rect">
            <a:avLst/>
          </a:prstGeom>
        </p:spPr>
      </p:pic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2BC1A5F0-210E-4130-BFC9-81FD5ED3A858}"/>
              </a:ext>
            </a:extLst>
          </p:cNvPr>
          <p:cNvCxnSpPr/>
          <p:nvPr/>
        </p:nvCxnSpPr>
        <p:spPr>
          <a:xfrm>
            <a:off x="6744559" y="1445231"/>
            <a:ext cx="55002" cy="4109921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7" name="Right Arrow 6">
            <a:extLst>
              <a:ext uri="{FF2B5EF4-FFF2-40B4-BE49-F238E27FC236}">
                <a16:creationId xmlns:a16="http://schemas.microsoft.com/office/drawing/2014/main" id="{D3AF2DEA-790E-443B-89C2-9EEE7B9D2964}"/>
              </a:ext>
            </a:extLst>
          </p:cNvPr>
          <p:cNvSpPr/>
          <p:nvPr/>
        </p:nvSpPr>
        <p:spPr>
          <a:xfrm>
            <a:off x="9106133" y="2791933"/>
            <a:ext cx="432048" cy="1620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8" name="Picture 4" descr="NÁZEV PŘÍSPĚVKU">
            <a:extLst>
              <a:ext uri="{FF2B5EF4-FFF2-40B4-BE49-F238E27FC236}">
                <a16:creationId xmlns:a16="http://schemas.microsoft.com/office/drawing/2014/main" id="{2AD8FCE0-42D9-4C28-9C3A-7EC4DA39F6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3337" y="1501166"/>
            <a:ext cx="2557282" cy="353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ovéPole 18">
            <a:extLst>
              <a:ext uri="{FF2B5EF4-FFF2-40B4-BE49-F238E27FC236}">
                <a16:creationId xmlns:a16="http://schemas.microsoft.com/office/drawing/2014/main" id="{49932B5A-E370-428A-8F9F-EC8BECE96C58}"/>
              </a:ext>
            </a:extLst>
          </p:cNvPr>
          <p:cNvSpPr txBox="1"/>
          <p:nvPr/>
        </p:nvSpPr>
        <p:spPr>
          <a:xfrm>
            <a:off x="1258432" y="2108527"/>
            <a:ext cx="20768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dirty="0">
                <a:solidFill>
                  <a:srgbClr val="84B81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ASSESSMENT PROCESS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DC3966CF-B4FC-4B15-9162-AC06033AA50C}"/>
              </a:ext>
            </a:extLst>
          </p:cNvPr>
          <p:cNvSpPr txBox="1"/>
          <p:nvPr/>
        </p:nvSpPr>
        <p:spPr>
          <a:xfrm>
            <a:off x="6664384" y="2178957"/>
            <a:ext cx="22344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dirty="0">
                <a:solidFill>
                  <a:srgbClr val="84B81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APPROVAL PROCESS</a:t>
            </a:r>
          </a:p>
        </p:txBody>
      </p:sp>
      <p:sp>
        <p:nvSpPr>
          <p:cNvPr id="21" name="Rounded Rectangle 9">
            <a:extLst>
              <a:ext uri="{FF2B5EF4-FFF2-40B4-BE49-F238E27FC236}">
                <a16:creationId xmlns:a16="http://schemas.microsoft.com/office/drawing/2014/main" id="{13F61B73-011E-4B78-BFBF-CB4EEC09ED02}"/>
              </a:ext>
            </a:extLst>
          </p:cNvPr>
          <p:cNvSpPr/>
          <p:nvPr/>
        </p:nvSpPr>
        <p:spPr>
          <a:xfrm>
            <a:off x="7102063" y="2475929"/>
            <a:ext cx="1563380" cy="82534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350" dirty="0">
                <a:solidFill>
                  <a:prstClr val="white"/>
                </a:solidFill>
                <a:latin typeface="Calibri"/>
              </a:rPr>
              <a:t>Poradní orgán MZ</a:t>
            </a: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Rounded Rectangle 13">
            <a:extLst>
              <a:ext uri="{FF2B5EF4-FFF2-40B4-BE49-F238E27FC236}">
                <a16:creationId xmlns:a16="http://schemas.microsoft.com/office/drawing/2014/main" id="{1C1F0A32-610B-431E-BADD-C9D96E324A48}"/>
              </a:ext>
            </a:extLst>
          </p:cNvPr>
          <p:cNvSpPr/>
          <p:nvPr/>
        </p:nvSpPr>
        <p:spPr>
          <a:xfrm>
            <a:off x="7257432" y="4472690"/>
            <a:ext cx="1198857" cy="45355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35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odborné společnosti</a:t>
            </a: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Rounded Rectangle 17">
            <a:extLst>
              <a:ext uri="{FF2B5EF4-FFF2-40B4-BE49-F238E27FC236}">
                <a16:creationId xmlns:a16="http://schemas.microsoft.com/office/drawing/2014/main" id="{39435B68-2E50-486B-83E9-064D698FBC5D}"/>
              </a:ext>
            </a:extLst>
          </p:cNvPr>
          <p:cNvSpPr/>
          <p:nvPr/>
        </p:nvSpPr>
        <p:spPr>
          <a:xfrm>
            <a:off x="7272773" y="4057551"/>
            <a:ext cx="1183516" cy="378042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350" dirty="0">
                <a:solidFill>
                  <a:schemeClr val="tx1"/>
                </a:solidFill>
                <a:latin typeface="Calibri"/>
              </a:rPr>
              <a:t>pojišťovny</a:t>
            </a: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Rounded Rectangle 13">
            <a:extLst>
              <a:ext uri="{FF2B5EF4-FFF2-40B4-BE49-F238E27FC236}">
                <a16:creationId xmlns:a16="http://schemas.microsoft.com/office/drawing/2014/main" id="{735A31D6-BF30-4099-B261-0E95EAA96CEF}"/>
              </a:ext>
            </a:extLst>
          </p:cNvPr>
          <p:cNvSpPr/>
          <p:nvPr/>
        </p:nvSpPr>
        <p:spPr>
          <a:xfrm>
            <a:off x="7272773" y="4947545"/>
            <a:ext cx="1192547" cy="412815"/>
          </a:xfrm>
          <a:prstGeom prst="roundRect">
            <a:avLst/>
          </a:prstGeom>
          <a:solidFill>
            <a:srgbClr val="FF7C8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350" kern="1200" dirty="0">
                <a:solidFill>
                  <a:schemeClr val="tx1"/>
                </a:solidFill>
                <a:latin typeface="Calibri"/>
              </a:rPr>
              <a:t>p</a:t>
            </a:r>
            <a:r>
              <a:rPr kumimoji="0" lang="cs-CZ" sz="135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acienstké</a:t>
            </a:r>
            <a:r>
              <a:rPr kumimoji="0" lang="cs-CZ" sz="135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organizace</a:t>
            </a: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Rounded Rectangle 17">
            <a:extLst>
              <a:ext uri="{FF2B5EF4-FFF2-40B4-BE49-F238E27FC236}">
                <a16:creationId xmlns:a16="http://schemas.microsoft.com/office/drawing/2014/main" id="{F45B23D2-833C-49A0-8FB1-99BD0561ACCA}"/>
              </a:ext>
            </a:extLst>
          </p:cNvPr>
          <p:cNvSpPr/>
          <p:nvPr/>
        </p:nvSpPr>
        <p:spPr>
          <a:xfrm>
            <a:off x="7257432" y="3648434"/>
            <a:ext cx="1183516" cy="37804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350" dirty="0">
                <a:solidFill>
                  <a:prstClr val="white"/>
                </a:solidFill>
                <a:latin typeface="Calibri"/>
              </a:rPr>
              <a:t>MZ</a:t>
            </a: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Obdélník: se zakulacenými rohy 25">
            <a:extLst>
              <a:ext uri="{FF2B5EF4-FFF2-40B4-BE49-F238E27FC236}">
                <a16:creationId xmlns:a16="http://schemas.microsoft.com/office/drawing/2014/main" id="{9C75DD7D-5428-490C-A4F7-D8AC552F0789}"/>
              </a:ext>
            </a:extLst>
          </p:cNvPr>
          <p:cNvSpPr/>
          <p:nvPr/>
        </p:nvSpPr>
        <p:spPr>
          <a:xfrm>
            <a:off x="6932348" y="2399053"/>
            <a:ext cx="2014163" cy="326610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Right Arrow 6">
            <a:extLst>
              <a:ext uri="{FF2B5EF4-FFF2-40B4-BE49-F238E27FC236}">
                <a16:creationId xmlns:a16="http://schemas.microsoft.com/office/drawing/2014/main" id="{36C5F190-95AF-4AEE-8D8F-CD1034C7507F}"/>
              </a:ext>
            </a:extLst>
          </p:cNvPr>
          <p:cNvSpPr/>
          <p:nvPr/>
        </p:nvSpPr>
        <p:spPr>
          <a:xfrm rot="5400000">
            <a:off x="10713429" y="3963337"/>
            <a:ext cx="206154" cy="1393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Oval 8">
            <a:extLst>
              <a:ext uri="{FF2B5EF4-FFF2-40B4-BE49-F238E27FC236}">
                <a16:creationId xmlns:a16="http://schemas.microsoft.com/office/drawing/2014/main" id="{288CDE64-B877-4AB3-A040-32A520D09838}"/>
              </a:ext>
            </a:extLst>
          </p:cNvPr>
          <p:cNvSpPr/>
          <p:nvPr/>
        </p:nvSpPr>
        <p:spPr>
          <a:xfrm>
            <a:off x="9744973" y="4164102"/>
            <a:ext cx="2080540" cy="7284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3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Závazné stanovisko ANO/NE</a:t>
            </a: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Rounded Rectangle 9">
            <a:extLst>
              <a:ext uri="{FF2B5EF4-FFF2-40B4-BE49-F238E27FC236}">
                <a16:creationId xmlns:a16="http://schemas.microsoft.com/office/drawing/2014/main" id="{642BFF60-F38F-4E10-9773-604A4D32B16B}"/>
              </a:ext>
            </a:extLst>
          </p:cNvPr>
          <p:cNvSpPr/>
          <p:nvPr/>
        </p:nvSpPr>
        <p:spPr>
          <a:xfrm>
            <a:off x="10219711" y="3532105"/>
            <a:ext cx="1131064" cy="371052"/>
          </a:xfrm>
          <a:prstGeom prst="round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35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ministr</a:t>
            </a: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Rounded Rectangle 9">
            <a:extLst>
              <a:ext uri="{FF2B5EF4-FFF2-40B4-BE49-F238E27FC236}">
                <a16:creationId xmlns:a16="http://schemas.microsoft.com/office/drawing/2014/main" id="{F7D190EB-134B-4362-BBB3-E19617B9F3EC}"/>
              </a:ext>
            </a:extLst>
          </p:cNvPr>
          <p:cNvSpPr/>
          <p:nvPr/>
        </p:nvSpPr>
        <p:spPr>
          <a:xfrm>
            <a:off x="4701007" y="3863644"/>
            <a:ext cx="1131064" cy="609046"/>
          </a:xfrm>
          <a:prstGeom prst="round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35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Komentáře, vyjádření </a:t>
            </a: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Right Arrow 6">
            <a:extLst>
              <a:ext uri="{FF2B5EF4-FFF2-40B4-BE49-F238E27FC236}">
                <a16:creationId xmlns:a16="http://schemas.microsoft.com/office/drawing/2014/main" id="{182B1692-2D8B-4685-97E9-07FC06AF4858}"/>
              </a:ext>
            </a:extLst>
          </p:cNvPr>
          <p:cNvSpPr/>
          <p:nvPr/>
        </p:nvSpPr>
        <p:spPr>
          <a:xfrm rot="16200000">
            <a:off x="5018379" y="3506876"/>
            <a:ext cx="432048" cy="1620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Rounded Rectangle 9">
            <a:extLst>
              <a:ext uri="{FF2B5EF4-FFF2-40B4-BE49-F238E27FC236}">
                <a16:creationId xmlns:a16="http://schemas.microsoft.com/office/drawing/2014/main" id="{CF6B7F34-5055-4B95-9F0F-8FDBB3318D44}"/>
              </a:ext>
            </a:extLst>
          </p:cNvPr>
          <p:cNvSpPr/>
          <p:nvPr/>
        </p:nvSpPr>
        <p:spPr>
          <a:xfrm>
            <a:off x="1791149" y="2443475"/>
            <a:ext cx="1372103" cy="82534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350" dirty="0">
                <a:solidFill>
                  <a:prstClr val="white"/>
                </a:solidFill>
                <a:latin typeface="Calibri"/>
              </a:rPr>
              <a:t>SÚKL</a:t>
            </a: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Right Arrow 6">
            <a:extLst>
              <a:ext uri="{FF2B5EF4-FFF2-40B4-BE49-F238E27FC236}">
                <a16:creationId xmlns:a16="http://schemas.microsoft.com/office/drawing/2014/main" id="{8A274571-9D42-4D67-9A8F-135C4B98E05C}"/>
              </a:ext>
            </a:extLst>
          </p:cNvPr>
          <p:cNvSpPr/>
          <p:nvPr/>
        </p:nvSpPr>
        <p:spPr>
          <a:xfrm>
            <a:off x="1435233" y="2829603"/>
            <a:ext cx="275382" cy="1381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5" name="Grafický objekt 34" descr="Přesýpací hodiny 90% se souvislou výplní">
            <a:extLst>
              <a:ext uri="{FF2B5EF4-FFF2-40B4-BE49-F238E27FC236}">
                <a16:creationId xmlns:a16="http://schemas.microsoft.com/office/drawing/2014/main" id="{36023DDF-342F-4489-AB27-A28363E95E7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39226" y="5994064"/>
            <a:ext cx="516464" cy="516464"/>
          </a:xfrm>
          <a:prstGeom prst="rect">
            <a:avLst/>
          </a:prstGeom>
        </p:spPr>
      </p:pic>
      <p:cxnSp>
        <p:nvCxnSpPr>
          <p:cNvPr id="37" name="Přímá spojnice se šipkou 36">
            <a:extLst>
              <a:ext uri="{FF2B5EF4-FFF2-40B4-BE49-F238E27FC236}">
                <a16:creationId xmlns:a16="http://schemas.microsoft.com/office/drawing/2014/main" id="{520887FE-5B82-4A31-A7D0-484885B6384D}"/>
              </a:ext>
            </a:extLst>
          </p:cNvPr>
          <p:cNvCxnSpPr/>
          <p:nvPr/>
        </p:nvCxnSpPr>
        <p:spPr>
          <a:xfrm flipV="1">
            <a:off x="1509486" y="6306457"/>
            <a:ext cx="9514114" cy="50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Google Shape;226;p27">
            <a:extLst>
              <a:ext uri="{FF2B5EF4-FFF2-40B4-BE49-F238E27FC236}">
                <a16:creationId xmlns:a16="http://schemas.microsoft.com/office/drawing/2014/main" id="{85CD3948-33E3-41FE-B67D-EBCB8175D3BA}"/>
              </a:ext>
            </a:extLst>
          </p:cNvPr>
          <p:cNvSpPr txBox="1">
            <a:spLocks/>
          </p:cNvSpPr>
          <p:nvPr/>
        </p:nvSpPr>
        <p:spPr>
          <a:xfrm>
            <a:off x="1588714" y="5725580"/>
            <a:ext cx="635468" cy="7073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indent="0" algn="just">
              <a:lnSpc>
                <a:spcPct val="100000"/>
              </a:lnSpc>
              <a:spcAft>
                <a:spcPts val="600"/>
              </a:spcAft>
              <a:buNone/>
            </a:pPr>
            <a:r>
              <a:rPr lang="cs-CZ" sz="20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0</a:t>
            </a:r>
            <a:endParaRPr lang="cs-CZ" sz="2000" dirty="0">
              <a:solidFill>
                <a:srgbClr val="000000"/>
              </a:solidFill>
              <a:effectLst/>
              <a:latin typeface="+mn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SzPts val="2800"/>
              <a:buNone/>
            </a:pP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40" name="Google Shape;226;p27">
            <a:extLst>
              <a:ext uri="{FF2B5EF4-FFF2-40B4-BE49-F238E27FC236}">
                <a16:creationId xmlns:a16="http://schemas.microsoft.com/office/drawing/2014/main" id="{FD6AF608-A26B-4BBE-824B-66FAEB27A3DB}"/>
              </a:ext>
            </a:extLst>
          </p:cNvPr>
          <p:cNvSpPr txBox="1">
            <a:spLocks/>
          </p:cNvSpPr>
          <p:nvPr/>
        </p:nvSpPr>
        <p:spPr>
          <a:xfrm>
            <a:off x="3858282" y="5725580"/>
            <a:ext cx="635468" cy="7073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indent="0" algn="just">
              <a:lnSpc>
                <a:spcPct val="100000"/>
              </a:lnSpc>
              <a:spcAft>
                <a:spcPts val="600"/>
              </a:spcAft>
              <a:buNone/>
            </a:pPr>
            <a:r>
              <a:rPr lang="cs-CZ" sz="2000" dirty="0">
                <a:solidFill>
                  <a:schemeClr val="bg1">
                    <a:lumMod val="65000"/>
                  </a:schemeClr>
                </a:solidFill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30</a:t>
            </a:r>
            <a:endParaRPr lang="cs-CZ" sz="2000" dirty="0">
              <a:solidFill>
                <a:schemeClr val="bg1">
                  <a:lumMod val="65000"/>
                </a:schemeClr>
              </a:solidFill>
              <a:effectLst/>
              <a:latin typeface="+mn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SzPts val="2800"/>
              <a:buNone/>
            </a:pP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41" name="Google Shape;226;p27">
            <a:extLst>
              <a:ext uri="{FF2B5EF4-FFF2-40B4-BE49-F238E27FC236}">
                <a16:creationId xmlns:a16="http://schemas.microsoft.com/office/drawing/2014/main" id="{B0824B70-0AC8-4436-9944-0B06193C78B8}"/>
              </a:ext>
            </a:extLst>
          </p:cNvPr>
          <p:cNvSpPr txBox="1">
            <a:spLocks/>
          </p:cNvSpPr>
          <p:nvPr/>
        </p:nvSpPr>
        <p:spPr>
          <a:xfrm>
            <a:off x="5196603" y="5725580"/>
            <a:ext cx="1602958" cy="7073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indent="0" algn="just">
              <a:lnSpc>
                <a:spcPct val="100000"/>
              </a:lnSpc>
              <a:spcAft>
                <a:spcPts val="600"/>
              </a:spcAft>
              <a:buNone/>
            </a:pPr>
            <a:r>
              <a:rPr lang="cs-CZ" sz="20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110 + 15</a:t>
            </a:r>
            <a:endParaRPr lang="cs-CZ" sz="2000" dirty="0">
              <a:solidFill>
                <a:srgbClr val="000000"/>
              </a:solidFill>
              <a:effectLst/>
              <a:latin typeface="+mn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SzPts val="2800"/>
              <a:buNone/>
            </a:pP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42" name="Google Shape;226;p27">
            <a:extLst>
              <a:ext uri="{FF2B5EF4-FFF2-40B4-BE49-F238E27FC236}">
                <a16:creationId xmlns:a16="http://schemas.microsoft.com/office/drawing/2014/main" id="{6E91B151-AB7E-4A09-A741-C54DE86CC4C8}"/>
              </a:ext>
            </a:extLst>
          </p:cNvPr>
          <p:cNvSpPr txBox="1">
            <a:spLocks/>
          </p:cNvSpPr>
          <p:nvPr/>
        </p:nvSpPr>
        <p:spPr>
          <a:xfrm>
            <a:off x="10364780" y="5725580"/>
            <a:ext cx="635468" cy="7073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indent="0" algn="just">
              <a:lnSpc>
                <a:spcPct val="100000"/>
              </a:lnSpc>
              <a:spcAft>
                <a:spcPts val="600"/>
              </a:spcAft>
              <a:buNone/>
            </a:pPr>
            <a:r>
              <a:rPr lang="cs-CZ" sz="20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30</a:t>
            </a:r>
            <a:endParaRPr lang="cs-CZ" sz="2000" dirty="0">
              <a:solidFill>
                <a:srgbClr val="000000"/>
              </a:solidFill>
              <a:effectLst/>
              <a:latin typeface="+mn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SzPts val="2800"/>
              <a:buNone/>
            </a:pP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43" name="Right Arrow 6">
            <a:extLst>
              <a:ext uri="{FF2B5EF4-FFF2-40B4-BE49-F238E27FC236}">
                <a16:creationId xmlns:a16="http://schemas.microsoft.com/office/drawing/2014/main" id="{492DBE77-4FE1-46B5-8D31-C01DF46EB610}"/>
              </a:ext>
            </a:extLst>
          </p:cNvPr>
          <p:cNvSpPr/>
          <p:nvPr/>
        </p:nvSpPr>
        <p:spPr>
          <a:xfrm rot="5400000">
            <a:off x="10751835" y="4979515"/>
            <a:ext cx="206154" cy="1393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Rounded Rectangle 9">
            <a:extLst>
              <a:ext uri="{FF2B5EF4-FFF2-40B4-BE49-F238E27FC236}">
                <a16:creationId xmlns:a16="http://schemas.microsoft.com/office/drawing/2014/main" id="{3BA72600-B32C-4287-959B-6AFFF7F2BD65}"/>
              </a:ext>
            </a:extLst>
          </p:cNvPr>
          <p:cNvSpPr/>
          <p:nvPr/>
        </p:nvSpPr>
        <p:spPr>
          <a:xfrm>
            <a:off x="10309843" y="5179924"/>
            <a:ext cx="1131064" cy="371052"/>
          </a:xfrm>
          <a:prstGeom prst="round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35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SÚKL</a:t>
            </a: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5" name="Right Arrow 6">
            <a:extLst>
              <a:ext uri="{FF2B5EF4-FFF2-40B4-BE49-F238E27FC236}">
                <a16:creationId xmlns:a16="http://schemas.microsoft.com/office/drawing/2014/main" id="{718B2A53-73A2-4CC1-92D9-617FDFD3CBBF}"/>
              </a:ext>
            </a:extLst>
          </p:cNvPr>
          <p:cNvSpPr/>
          <p:nvPr/>
        </p:nvSpPr>
        <p:spPr>
          <a:xfrm rot="5400000">
            <a:off x="10728675" y="3347011"/>
            <a:ext cx="206154" cy="1393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6" name="Google Shape;226;p27">
            <a:extLst>
              <a:ext uri="{FF2B5EF4-FFF2-40B4-BE49-F238E27FC236}">
                <a16:creationId xmlns:a16="http://schemas.microsoft.com/office/drawing/2014/main" id="{9FB6EEDA-9E0B-4606-8869-CFAAA14934DD}"/>
              </a:ext>
            </a:extLst>
          </p:cNvPr>
          <p:cNvSpPr txBox="1">
            <a:spLocks/>
          </p:cNvSpPr>
          <p:nvPr/>
        </p:nvSpPr>
        <p:spPr>
          <a:xfrm>
            <a:off x="47438" y="5715440"/>
            <a:ext cx="768435" cy="7073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indent="0" algn="just">
              <a:lnSpc>
                <a:spcPct val="100000"/>
              </a:lnSpc>
              <a:spcAft>
                <a:spcPts val="600"/>
              </a:spcAft>
              <a:buNone/>
            </a:pPr>
            <a:r>
              <a:rPr lang="cs-CZ" sz="20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dny</a:t>
            </a:r>
            <a:endParaRPr lang="cs-CZ" sz="2000" dirty="0">
              <a:solidFill>
                <a:srgbClr val="000000"/>
              </a:solidFill>
              <a:effectLst/>
              <a:latin typeface="+mn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SzPts val="2800"/>
              <a:buNone/>
            </a:pP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47" name="Google Shape;225;p27">
            <a:extLst>
              <a:ext uri="{FF2B5EF4-FFF2-40B4-BE49-F238E27FC236}">
                <a16:creationId xmlns:a16="http://schemas.microsoft.com/office/drawing/2014/main" id="{E755660D-0449-4B87-A941-20C540B54F47}"/>
              </a:ext>
            </a:extLst>
          </p:cNvPr>
          <p:cNvSpPr txBox="1">
            <a:spLocks/>
          </p:cNvSpPr>
          <p:nvPr/>
        </p:nvSpPr>
        <p:spPr>
          <a:xfrm>
            <a:off x="839226" y="71951"/>
            <a:ext cx="822074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l">
              <a:buSzPts val="4400"/>
            </a:pPr>
            <a:r>
              <a:rPr lang="cs-CZ" sz="4000" b="1" dirty="0">
                <a:solidFill>
                  <a:srgbClr val="C00000"/>
                </a:solidFill>
              </a:rPr>
              <a:t>Proces správního řízení </a:t>
            </a:r>
          </a:p>
        </p:txBody>
      </p:sp>
    </p:spTree>
    <p:extLst>
      <p:ext uri="{BB962C8B-B14F-4D97-AF65-F5344CB8AC3E}">
        <p14:creationId xmlns:p14="http://schemas.microsoft.com/office/powerpoint/2010/main" val="3570643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225;p27">
            <a:extLst>
              <a:ext uri="{FF2B5EF4-FFF2-40B4-BE49-F238E27FC236}">
                <a16:creationId xmlns:a16="http://schemas.microsoft.com/office/drawing/2014/main" id="{546CCC2F-B9DF-0FE3-FDDB-C30D2819B2A5}"/>
              </a:ext>
            </a:extLst>
          </p:cNvPr>
          <p:cNvSpPr txBox="1">
            <a:spLocks/>
          </p:cNvSpPr>
          <p:nvPr/>
        </p:nvSpPr>
        <p:spPr>
          <a:xfrm>
            <a:off x="839226" y="71951"/>
            <a:ext cx="822074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l">
              <a:buSzPts val="4400"/>
            </a:pPr>
            <a:r>
              <a:rPr lang="cs-CZ" sz="4000" b="1" dirty="0">
                <a:solidFill>
                  <a:srgbClr val="C00000"/>
                </a:solidFill>
              </a:rPr>
              <a:t>Stav správních řízení – 04. 2023 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D619EAC-BED4-CE29-5F08-D73732A873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21" y="1288796"/>
            <a:ext cx="12010084" cy="5199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599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4399553" y="5601729"/>
            <a:ext cx="378661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>
                <a:solidFill>
                  <a:srgbClr val="0070C0"/>
                </a:solidFill>
              </a:rPr>
              <a:t>René Břečťan</a:t>
            </a:r>
          </a:p>
          <a:p>
            <a:pPr algn="ctr"/>
            <a:r>
              <a:rPr lang="cs-CZ" dirty="0">
                <a:solidFill>
                  <a:srgbClr val="0070C0"/>
                </a:solidFill>
              </a:rPr>
              <a:t>Česká asociace pro vzácná onemocnění, </a:t>
            </a:r>
            <a:r>
              <a:rPr lang="cs-CZ" dirty="0" err="1">
                <a:solidFill>
                  <a:srgbClr val="0070C0"/>
                </a:solidFill>
              </a:rPr>
              <a:t>z.s</a:t>
            </a:r>
            <a:r>
              <a:rPr lang="cs-CZ" dirty="0">
                <a:solidFill>
                  <a:srgbClr val="0070C0"/>
                </a:solidFill>
              </a:rPr>
              <a:t>.</a:t>
            </a:r>
            <a:endParaRPr lang="en-US" dirty="0">
              <a:solidFill>
                <a:srgbClr val="0070C0"/>
              </a:solidFill>
            </a:endParaRPr>
          </a:p>
          <a:p>
            <a:pPr algn="ctr"/>
            <a:r>
              <a:rPr lang="cs-CZ" dirty="0">
                <a:solidFill>
                  <a:srgbClr val="0070C0"/>
                </a:solidFill>
                <a:hlinkClick r:id="rId2"/>
              </a:rPr>
              <a:t>brectan@vzacna-onemocneni.cz</a:t>
            </a:r>
            <a:endParaRPr lang="cs-CZ" dirty="0">
              <a:solidFill>
                <a:srgbClr val="0070C0"/>
              </a:solidFill>
            </a:endParaRPr>
          </a:p>
          <a:p>
            <a:pPr algn="ctr"/>
            <a:endParaRPr lang="cs-CZ" dirty="0">
              <a:solidFill>
                <a:srgbClr val="0070C0"/>
              </a:solidFill>
            </a:endParaRPr>
          </a:p>
        </p:txBody>
      </p:sp>
      <p:pic>
        <p:nvPicPr>
          <p:cNvPr id="4" name="Google Shape;227;p27">
            <a:extLst>
              <a:ext uri="{FF2B5EF4-FFF2-40B4-BE49-F238E27FC236}">
                <a16:creationId xmlns:a16="http://schemas.microsoft.com/office/drawing/2014/main" id="{4078C7CE-2DD2-E866-0C81-5D3080430A3F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029739" y="898006"/>
            <a:ext cx="1916640" cy="87739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93EE564B-C7FD-64A8-C467-439435E159F6}"/>
              </a:ext>
            </a:extLst>
          </p:cNvPr>
          <p:cNvSpPr txBox="1"/>
          <p:nvPr/>
        </p:nvSpPr>
        <p:spPr>
          <a:xfrm>
            <a:off x="1943522" y="2615539"/>
            <a:ext cx="808907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800" dirty="0">
                <a:solidFill>
                  <a:srgbClr val="C00000"/>
                </a:solidFill>
              </a:rPr>
              <a:t>SAMI VZÁCNÍ SPOLU SILNÍ</a:t>
            </a:r>
          </a:p>
          <a:p>
            <a:endParaRPr lang="cs-CZ" sz="4800" dirty="0">
              <a:solidFill>
                <a:srgbClr val="C00000"/>
              </a:solidFill>
            </a:endParaRPr>
          </a:p>
          <a:p>
            <a:pPr algn="ctr"/>
            <a:r>
              <a:rPr lang="cs-CZ" sz="2400" dirty="0">
                <a:solidFill>
                  <a:srgbClr val="0070C0"/>
                </a:solidFill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7390962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26490</TotalTime>
  <Words>568</Words>
  <Application>Microsoft Office PowerPoint</Application>
  <PresentationFormat>Širokoúhlá obrazovka</PresentationFormat>
  <Paragraphs>64</Paragraphs>
  <Slides>8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Open Sans</vt:lpstr>
      <vt:lpstr>Motiv Office</vt:lpstr>
      <vt:lpstr>Nová legislativa a vstup orphanů do úhrad</vt:lpstr>
      <vt:lpstr>Legislativa – klíčové změny pro VO</vt:lpstr>
      <vt:lpstr>Legislativa – klíčové změny pro VO</vt:lpstr>
      <vt:lpstr>Legislativa – klíčové změny pro VO</vt:lpstr>
      <vt:lpstr>Pacientská organizace – účastník SŘ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Lenovo</dc:creator>
  <cp:lastModifiedBy>Břečťan René</cp:lastModifiedBy>
  <cp:revision>71</cp:revision>
  <cp:lastPrinted>2023-04-21T22:21:18Z</cp:lastPrinted>
  <dcterms:modified xsi:type="dcterms:W3CDTF">2023-04-21T22:23:18Z</dcterms:modified>
</cp:coreProperties>
</file>