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66" r:id="rId2"/>
    <p:sldId id="272" r:id="rId3"/>
    <p:sldId id="276" r:id="rId4"/>
    <p:sldId id="275" r:id="rId5"/>
    <p:sldId id="279" r:id="rId6"/>
    <p:sldId id="277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Hospodářský výsledek za rok 2019 = 347.329,57 </a:t>
            </a:r>
            <a:endParaRPr dirty="0"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54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Hospodářský výsledek za rok 2019 = 347.329,57 </a:t>
            </a:r>
            <a:endParaRPr dirty="0"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40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Hospodářský výsledek za rok 2019 = 347.329,57 </a:t>
            </a:r>
            <a:endParaRPr dirty="0"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56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Hospodářský výsledek za rok 2019 = 347.329,57 </a:t>
            </a:r>
            <a:endParaRPr dirty="0"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1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Hospodářský výsledek za rok 2019 = 347.329,57 </a:t>
            </a:r>
            <a:endParaRPr dirty="0"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49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>
            <a:extLst>
              <a:ext uri="{FF2B5EF4-FFF2-40B4-BE49-F238E27FC236}">
                <a16:creationId xmlns:a16="http://schemas.microsoft.com/office/drawing/2014/main" id="{C52FC119-3C62-4FCA-AF93-45E9C207B0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969950"/>
            <a:ext cx="9144000" cy="2387600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rgbClr val="0070C0"/>
                </a:solidFill>
              </a:rPr>
              <a:t>Zpráva o hospodaření </a:t>
            </a:r>
            <a:br>
              <a:rPr lang="cs-CZ" altLang="cs-CZ" b="1" dirty="0">
                <a:solidFill>
                  <a:srgbClr val="0070C0"/>
                </a:solidFill>
              </a:rPr>
            </a:br>
            <a:r>
              <a:rPr lang="cs-CZ" altLang="cs-CZ" b="1" dirty="0">
                <a:solidFill>
                  <a:srgbClr val="0070C0"/>
                </a:solidFill>
              </a:rPr>
              <a:t>za rok 2022</a:t>
            </a:r>
          </a:p>
        </p:txBody>
      </p:sp>
      <p:sp>
        <p:nvSpPr>
          <p:cNvPr id="15362" name="Podnadpis 2">
            <a:extLst>
              <a:ext uri="{FF2B5EF4-FFF2-40B4-BE49-F238E27FC236}">
                <a16:creationId xmlns:a16="http://schemas.microsoft.com/office/drawing/2014/main" id="{81C9D827-F179-4DFC-87C5-09A3BFDD06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3013" y="5202238"/>
            <a:ext cx="9144000" cy="1655762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Konference a setkání členů ČAVO</a:t>
            </a:r>
          </a:p>
          <a:p>
            <a:r>
              <a:rPr lang="cs-CZ" altLang="cs-CZ" dirty="0">
                <a:solidFill>
                  <a:srgbClr val="C00000"/>
                </a:solidFill>
              </a:rPr>
              <a:t>22. 4. 2023 Praha</a:t>
            </a:r>
          </a:p>
        </p:txBody>
      </p:sp>
      <p:pic>
        <p:nvPicPr>
          <p:cNvPr id="4" name="Google Shape;234;p28">
            <a:extLst>
              <a:ext uri="{FF2B5EF4-FFF2-40B4-BE49-F238E27FC236}">
                <a16:creationId xmlns:a16="http://schemas.microsoft.com/office/drawing/2014/main" id="{3F64A082-2B08-464D-9986-F94184D677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35088" y="341652"/>
            <a:ext cx="1916640" cy="87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838200" y="12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C00000"/>
                </a:solidFill>
              </a:rPr>
              <a:t>Zpráva o hospodaření za rok 2022</a:t>
            </a:r>
            <a:endParaRPr dirty="0"/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0534" y="247868"/>
            <a:ext cx="1916640" cy="87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C3BDA3-AD62-53CC-F8FA-A9753F59F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75" y="1455462"/>
            <a:ext cx="9196160" cy="43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4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838200" y="129900"/>
            <a:ext cx="53629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C00000"/>
                </a:solidFill>
              </a:rPr>
              <a:t>Zpráva o hospodaření za rok 2022</a:t>
            </a:r>
            <a:endParaRPr dirty="0"/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0534" y="247868"/>
            <a:ext cx="1916640" cy="8773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C3393BD5-1A01-4714-8642-7D968320D900}"/>
              </a:ext>
            </a:extLst>
          </p:cNvPr>
          <p:cNvSpPr txBox="1">
            <a:spLocks noChangeArrowheads="1"/>
          </p:cNvSpPr>
          <p:nvPr/>
        </p:nvSpPr>
        <p:spPr>
          <a:xfrm>
            <a:off x="756920" y="150798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cs-CZ" altLang="cs-CZ" dirty="0">
                <a:solidFill>
                  <a:srgbClr val="C00000"/>
                </a:solidFill>
              </a:rPr>
              <a:t>NÁKLADY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4D6A90-3C89-7D7D-8D7B-96634BE7E4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7" t="20101" r="16932" b="10404"/>
          <a:stretch/>
        </p:blipFill>
        <p:spPr>
          <a:xfrm>
            <a:off x="983673" y="1378527"/>
            <a:ext cx="9144000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8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838200" y="129900"/>
            <a:ext cx="53729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C00000"/>
                </a:solidFill>
              </a:rPr>
              <a:t>Zpráva o hospodaření za rok 2022</a:t>
            </a:r>
            <a:endParaRPr dirty="0"/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0534" y="247868"/>
            <a:ext cx="1916640" cy="8773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1829E5EB-E2DB-467F-B3D3-427A2246060E}"/>
              </a:ext>
            </a:extLst>
          </p:cNvPr>
          <p:cNvSpPr txBox="1">
            <a:spLocks noChangeArrowheads="1"/>
          </p:cNvSpPr>
          <p:nvPr/>
        </p:nvSpPr>
        <p:spPr>
          <a:xfrm>
            <a:off x="750146" y="152771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cs-CZ" altLang="cs-CZ" dirty="0">
                <a:solidFill>
                  <a:srgbClr val="C00000"/>
                </a:solidFill>
              </a:rPr>
              <a:t>VÝNOSY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9B1A4FB-BDB4-EEB7-1622-D78F0888E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33" t="42033" r="14410" b="18548"/>
          <a:stretch/>
        </p:blipFill>
        <p:spPr>
          <a:xfrm>
            <a:off x="838200" y="2473035"/>
            <a:ext cx="9455727" cy="27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7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838200" y="129900"/>
            <a:ext cx="80825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C00000"/>
                </a:solidFill>
              </a:rPr>
              <a:t>Rozložení výnosů v roce 2022</a:t>
            </a:r>
            <a:endParaRPr dirty="0"/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0534" y="247868"/>
            <a:ext cx="1916640" cy="8773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1829E5EB-E2DB-467F-B3D3-427A2246060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45546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cs-CZ" altLang="cs-CZ" dirty="0">
                <a:solidFill>
                  <a:srgbClr val="C00000"/>
                </a:solidFill>
              </a:rPr>
              <a:t>VÝNOSY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A8FD1C-732B-94ED-776F-9EC063636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56" y="2283344"/>
            <a:ext cx="4493302" cy="3604838"/>
          </a:xfrm>
          <a:prstGeom prst="rect">
            <a:avLst/>
          </a:prstGeom>
          <a:ln>
            <a:noFill/>
          </a:ln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99899829-ADD3-2D13-B2C7-F4251F3A9932}"/>
              </a:ext>
            </a:extLst>
          </p:cNvPr>
          <p:cNvSpPr txBox="1">
            <a:spLocks noChangeArrowheads="1"/>
          </p:cNvSpPr>
          <p:nvPr/>
        </p:nvSpPr>
        <p:spPr>
          <a:xfrm>
            <a:off x="5036127" y="2117089"/>
            <a:ext cx="6823364" cy="293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Hlavním zdrojem výnosů v roce 2022 byly provozní dotace ve výši 2.210.000 Kč, které tvořily 56% veškerých příjmů. Byly tvořeny dotací Úřadu vlády, MZ a EEA Fondy 2014-2021 (NF).</a:t>
            </a:r>
          </a:p>
          <a:p>
            <a:pPr marL="114300" indent="0"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Příjmy z farmaceutických společností tvořily 955.000 Kč (24%) a ostatní příjmy pak byly 770.000 Kč (20%).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Provozní dotace 			2.210.000 Kč/ 56%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Dary farmaceut. Společností	    955.000 Kč/ 24%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Dary a příjmy ostatní 		    770.000 Kč/ 20%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</a:t>
            </a:r>
            <a:r>
              <a:rPr lang="cs-CZ" altLang="cs-CZ" sz="2000" dirty="0">
                <a:solidFill>
                  <a:schemeClr val="bg1">
                    <a:lumMod val="65000"/>
                  </a:schemeClr>
                </a:solidFill>
              </a:rPr>
              <a:t>Celkové příjmy			3.935.000 Kč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8EA55E6-8523-5EFA-4E60-7CA1FEADAB77}"/>
              </a:ext>
            </a:extLst>
          </p:cNvPr>
          <p:cNvSpPr/>
          <p:nvPr/>
        </p:nvSpPr>
        <p:spPr>
          <a:xfrm>
            <a:off x="5791200" y="4184072"/>
            <a:ext cx="173182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A57FCD0-9BA1-1F25-7E33-1AC985695408}"/>
              </a:ext>
            </a:extLst>
          </p:cNvPr>
          <p:cNvSpPr/>
          <p:nvPr/>
        </p:nvSpPr>
        <p:spPr>
          <a:xfrm>
            <a:off x="5791200" y="4468090"/>
            <a:ext cx="173182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0C437CE-856B-153D-C5C4-F3EBB1E2B734}"/>
              </a:ext>
            </a:extLst>
          </p:cNvPr>
          <p:cNvSpPr/>
          <p:nvPr/>
        </p:nvSpPr>
        <p:spPr>
          <a:xfrm>
            <a:off x="5804249" y="4762499"/>
            <a:ext cx="173182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41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838200" y="129900"/>
            <a:ext cx="80825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C00000"/>
                </a:solidFill>
              </a:rPr>
              <a:t>Rozložení výnosů v roce 2021</a:t>
            </a:r>
            <a:endParaRPr dirty="0"/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0534" y="247868"/>
            <a:ext cx="1916640" cy="8773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1829E5EB-E2DB-467F-B3D3-427A2246060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45546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cs-CZ" altLang="cs-CZ" dirty="0">
                <a:solidFill>
                  <a:srgbClr val="C00000"/>
                </a:solidFill>
              </a:rPr>
              <a:t>VÝNOSY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5E4CD2-47B9-F768-091C-1625D227F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25" t="30543" r="20291" b="35659"/>
          <a:stretch/>
        </p:blipFill>
        <p:spPr>
          <a:xfrm>
            <a:off x="1158949" y="2094613"/>
            <a:ext cx="9144000" cy="45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25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184</Words>
  <Application>Microsoft Office PowerPoint</Application>
  <PresentationFormat>Širokoúhlá obrazovka</PresentationFormat>
  <Paragraphs>24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Office</vt:lpstr>
      <vt:lpstr>Zpráva o hospodaření  za rok 2022</vt:lpstr>
      <vt:lpstr>Zpráva o hospodaření za rok 2022</vt:lpstr>
      <vt:lpstr>Zpráva o hospodaření za rok 2022</vt:lpstr>
      <vt:lpstr>Zpráva o hospodaření za rok 2022</vt:lpstr>
      <vt:lpstr>Rozložení výnosů v roce 2022</vt:lpstr>
      <vt:lpstr>Rozložení výnosů v roce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Břečťan René</cp:lastModifiedBy>
  <cp:revision>17</cp:revision>
  <cp:lastPrinted>2022-11-21T13:43:51Z</cp:lastPrinted>
  <dcterms:modified xsi:type="dcterms:W3CDTF">2023-04-21T17:20:17Z</dcterms:modified>
</cp:coreProperties>
</file>