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5" r:id="rId2"/>
    <p:sldId id="257" r:id="rId3"/>
    <p:sldId id="265" r:id="rId4"/>
    <p:sldId id="306" r:id="rId5"/>
    <p:sldId id="329" r:id="rId6"/>
    <p:sldId id="312" r:id="rId7"/>
    <p:sldId id="311" r:id="rId8"/>
    <p:sldId id="336" r:id="rId9"/>
    <p:sldId id="33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350"/>
    <a:srgbClr val="F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0"/>
  </p:normalViewPr>
  <p:slideViewPr>
    <p:cSldViewPr snapToGrid="0" snapToObjects="1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3CFF9-DC90-48B1-BA87-1979656563BF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73BF3-D790-464F-8980-063BC3DCC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10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273BF3-D790-464F-8980-063BC3DCC8F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132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273BF3-D790-464F-8980-063BC3DCC8F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64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EC700-4D0E-2940-A02E-AD67F0A04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5009EA-377E-474E-826F-5E106D737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BFB2F9-DBCC-EB4C-A18A-F735A439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0244EC-09BA-B645-AB2D-486741C7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F5DF3-A7F8-974B-9E2C-00E11833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75C19-7BE2-3F4F-A21B-4E11DEE7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EE0FCF-47EA-C74E-B1BB-68C945E7C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579697-2FC8-B04F-8A62-7D0B17FC8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EDC63-7C8F-B94A-8CF9-32AC34F5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0B96DB-46A8-D84A-A92B-ADABA749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0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9E17F14-59F1-CB40-B7EF-1B857AE3C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64673B-5AA8-8649-A025-B47B8CE4C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09C91-E52F-C544-8247-51417C92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16F71B-8356-494A-8D88-68246A2C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683375-F971-7242-863C-A804BE6F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68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13E14-4D41-B740-AB93-589EE665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EF5ADC-FDA1-1341-A2BD-005A4EF85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DAE8F5-4337-5E4B-8092-1E7BF94CF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DA7A9C-47DA-CB4E-8A3A-9D49D8DA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02F89-253B-7C4D-A93E-B31916D4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72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4E842-B52C-E142-A6B0-41E88242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0F82B3-D9EB-384D-85CE-8F28AE1DC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4070C8-DA42-5A41-B8EB-0BC30607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1ACA26-E73F-604D-A9E5-18195F57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58E759-1DDF-FE4D-B377-E973465F5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08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FCF2E-EF92-194B-B169-2D81AB120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9270F2-52C2-8D40-984C-CE649C412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2E00A7-7BB1-E549-ACBE-6471A062C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D97638-1A49-A748-8470-F3E6266E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7E7CC23-B327-F045-A3C4-7C7C631F7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31BED4-125E-B24F-8C79-74335C34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43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A5E53E-F82D-8A4B-BA37-5BB19E600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FFF551-1397-A643-A62C-CCFE2BBC2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52D5412-AE28-F447-B2CF-6789B8EE5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EAC2A4-09A4-F049-91B9-943E6107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54C01F-D376-DA43-972D-D069989B9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4531A73-E8CF-4C49-AECD-27265C991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142AC0D-5B49-9F40-BCAB-35AB7669B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02BE35-0D64-784D-8773-C3E0FE72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73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21049-6903-5A43-B690-D002C15C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746A80-CD9D-0047-A040-87CBE6182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D31907-1814-544F-A6FF-5513987E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87F4CC-2FD6-C749-A273-3FF19AF3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48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F23E63F-0FEE-4C44-8D73-3E20AAE33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615CB31-D7D8-324D-BD1F-9BEFA56B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DE9062-6FF8-3444-B6BD-2E4A224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23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D771C-F225-FE4A-B282-F6047ECA0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3D7AC9-947C-494B-B6C8-E3223E7E7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0FCD7A-095C-2E40-820C-8927947F8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F32497-2F43-DD4F-9DD1-FABCF7B6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6BB08D-B48E-144C-B0C1-85C944D7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DC7268-BFF9-5247-9102-1D39CADA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2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32C77-9D23-E64A-96A8-B0B6E87C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4C89AF0-1DAC-1D44-8287-BD1A378A31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06D5B30-624C-3B41-AF63-151A0023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D4A189-20A0-6045-BA53-BD50A31C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F37233-C176-4446-99F1-3697A4EE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15CA39-A54B-7646-A24A-364330151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30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935FE8-7851-B647-A711-7A2B11A5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CD06A1-747D-9449-B9F0-A5FA858F4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A1CC6C-7166-044A-83C1-DFF15C990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2440-8EDA-A246-A663-3D016F34ECE2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DDA160-16F4-BE44-B905-50A8ABC3B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ADD011-96AF-374E-BC1D-E7E3AFD78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9395F-E5A5-444A-BDCF-80C3422CF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0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vot90.cz/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://www.andelstrazny.cz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hyperlink" Target="http://www.chytrapece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apomoci.cz/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://www.facebook.com/archapomoci.cz" TargetMode="External"/><Relationship Id="rId4" Type="http://schemas.openxmlformats.org/officeDocument/2006/relationships/hyperlink" Target="mailto:archapomoci@petrklice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2C869-9BF9-5F44-55F6-EC1F9489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Komunitní centrum Petrklíč, </a:t>
            </a:r>
            <a:r>
              <a:rPr lang="cs-CZ" b="1" dirty="0" err="1">
                <a:solidFill>
                  <a:srgbClr val="125350"/>
                </a:solidFill>
                <a:latin typeface="Century Gothic" panose="020B0502020202020204" pitchFamily="34" charset="0"/>
              </a:rPr>
              <a:t>z.s</a:t>
            </a: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973CC3-25E3-E8E9-8075-C4DBA60D6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7200" b="1" dirty="0">
                <a:solidFill>
                  <a:srgbClr val="125350"/>
                </a:solidFill>
                <a:latin typeface="Century Gothic" panose="020B0502020202020204" pitchFamily="34" charset="0"/>
                <a:ea typeface="+mj-ea"/>
                <a:cs typeface="+mj-cs"/>
              </a:rPr>
              <a:t>Projekt </a:t>
            </a:r>
          </a:p>
          <a:p>
            <a:pPr marL="0" indent="0" algn="ctr">
              <a:buNone/>
            </a:pPr>
            <a:r>
              <a:rPr lang="cs-CZ" sz="7200" b="1" dirty="0">
                <a:solidFill>
                  <a:srgbClr val="125350"/>
                </a:solidFill>
                <a:latin typeface="Century Gothic" panose="020B0502020202020204" pitchFamily="34" charset="0"/>
                <a:ea typeface="+mj-ea"/>
                <a:cs typeface="+mj-cs"/>
              </a:rPr>
              <a:t>Archa Pomoci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2">
            <a:extLst>
              <a:ext uri="{FF2B5EF4-FFF2-40B4-BE49-F238E27FC236}">
                <a16:creationId xmlns:a16="http://schemas.microsoft.com/office/drawing/2014/main" id="{8AE9EDAF-FD15-57CD-6167-D96D540C4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23" y="4092551"/>
            <a:ext cx="381317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70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DB3D4-795D-614A-A3D3-67B01B585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5" y="1530351"/>
            <a:ext cx="10515600" cy="1325563"/>
          </a:xfrm>
        </p:spPr>
        <p:txBody>
          <a:bodyPr/>
          <a:lstStyle/>
          <a:p>
            <a:r>
              <a:rPr lang="cs-CZ" b="1">
                <a:solidFill>
                  <a:srgbClr val="125350"/>
                </a:solidFill>
                <a:latin typeface="Century Gothic" panose="020B0502020202020204" pitchFamily="34" charset="0"/>
              </a:rPr>
              <a:t>ARCHA POMOCI</a:t>
            </a:r>
            <a:endParaRPr lang="cs-CZ" b="1" dirty="0">
              <a:solidFill>
                <a:srgbClr val="1253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46718-9FAE-3D43-8D81-5E3C13518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55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12535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Podpora a pomoc osobám se zdravotním postižením a seniorů </a:t>
            </a: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při řešení sociálně-zdravotních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 </a:t>
            </a: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problémů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                 a náročných situací.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Podpora </a:t>
            </a: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života 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v prostředí vlastního </a:t>
            </a: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domova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. </a:t>
            </a:r>
          </a:p>
          <a:p>
            <a:pPr>
              <a:spcAft>
                <a:spcPts val="1200"/>
              </a:spcAft>
              <a:buBlip>
                <a:blip r:embed="rId2"/>
              </a:buBlip>
            </a:pP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Podpora soběstačnosti, umožnění </a:t>
            </a: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aktivního prožívání 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života, </a:t>
            </a: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seberealizace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 a upevnění či získání nových sociálních kontaktů. </a:t>
            </a:r>
          </a:p>
          <a:p>
            <a:pPr>
              <a:buBlip>
                <a:blip r:embed="rId2"/>
              </a:buBlip>
            </a:pPr>
            <a:endParaRPr lang="cs-CZ" dirty="0">
              <a:solidFill>
                <a:srgbClr val="12535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endParaRPr lang="cs-CZ" dirty="0">
              <a:solidFill>
                <a:srgbClr val="12535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2"/>
              </a:buBlip>
            </a:pPr>
            <a:endParaRPr lang="cs-CZ" dirty="0">
              <a:solidFill>
                <a:srgbClr val="1253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B57EA3B-4943-A14B-90CE-7BDDC00CB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695" y="365124"/>
            <a:ext cx="2803106" cy="110648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796AA0D-9769-46D0-8464-B7BE06C631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18" y="310234"/>
            <a:ext cx="2803106" cy="140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0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DB3D4-795D-614A-A3D3-67B01B585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5" y="1530351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ARCHA POMOCI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46718-9FAE-3D43-8D81-5E3C13518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55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12535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1800"/>
              </a:spcAft>
              <a:buBlip>
                <a:blip r:embed="rId2"/>
              </a:buBlip>
            </a:pPr>
            <a:r>
              <a:rPr lang="cs-CZ" sz="3200" b="1" dirty="0">
                <a:solidFill>
                  <a:srgbClr val="125350"/>
                </a:solidFill>
                <a:latin typeface="Century Gothic" panose="020B0502020202020204" pitchFamily="34" charset="0"/>
              </a:rPr>
              <a:t>Činnost</a:t>
            </a:r>
          </a:p>
          <a:p>
            <a:pPr lvl="1">
              <a:spcAft>
                <a:spcPts val="1800"/>
              </a:spcAft>
              <a:buBlip>
                <a:blip r:embed="rId2"/>
              </a:buBlip>
            </a:pP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Poradenství 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- sociální poradenství, on-line poradna</a:t>
            </a:r>
          </a:p>
          <a:p>
            <a:pPr lvl="1">
              <a:spcAft>
                <a:spcPts val="1800"/>
              </a:spcAft>
              <a:buBlip>
                <a:blip r:embed="rId2"/>
              </a:buBlip>
            </a:pP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Dobrovolnictví 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– návštěvy v domácnostech klientů,                  zapojení do jednorázových aktivit</a:t>
            </a:r>
          </a:p>
          <a:p>
            <a:pPr lvl="1">
              <a:spcAft>
                <a:spcPts val="1800"/>
              </a:spcAft>
              <a:buBlip>
                <a:blip r:embed="rId2"/>
              </a:buBlip>
            </a:pP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Aktivity 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– procházky, výlety, pobyty</a:t>
            </a:r>
          </a:p>
          <a:p>
            <a:pPr lvl="1">
              <a:spcAft>
                <a:spcPts val="1800"/>
              </a:spcAft>
              <a:buBlip>
                <a:blip r:embed="rId2"/>
              </a:buBlip>
            </a:pPr>
            <a:r>
              <a:rPr lang="cs-CZ" b="1" dirty="0">
                <a:solidFill>
                  <a:srgbClr val="125350"/>
                </a:solidFill>
                <a:latin typeface="Century Gothic" panose="020B0502020202020204" pitchFamily="34" charset="0"/>
              </a:rPr>
              <a:t>Vzdělávání </a:t>
            </a:r>
            <a:r>
              <a:rPr lang="cs-CZ" dirty="0">
                <a:solidFill>
                  <a:srgbClr val="125350"/>
                </a:solidFill>
                <a:latin typeface="Century Gothic" panose="020B0502020202020204" pitchFamily="34" charset="0"/>
              </a:rPr>
              <a:t>– odborné semináře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B57EA3B-4943-A14B-90CE-7BDDC00CB0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695" y="365124"/>
            <a:ext cx="2803106" cy="1106489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796AA0D-9769-46D0-8464-B7BE06C631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218" y="310234"/>
            <a:ext cx="2803106" cy="140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0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Obrázek 5">
            <a:extLst>
              <a:ext uri="{FF2B5EF4-FFF2-40B4-BE49-F238E27FC236}">
                <a16:creationId xmlns:a16="http://schemas.microsoft.com/office/drawing/2014/main" id="{52E7CF8A-0C2C-F88B-BD74-22ADEC332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022" y="3300623"/>
            <a:ext cx="2239963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Nadpis 1">
            <a:extLst>
              <a:ext uri="{FF2B5EF4-FFF2-40B4-BE49-F238E27FC236}">
                <a16:creationId xmlns:a16="http://schemas.microsoft.com/office/drawing/2014/main" id="{184DD72C-A6E5-E19D-E780-79C7D3CFE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89" y="1715735"/>
            <a:ext cx="4403725" cy="1143000"/>
          </a:xfrm>
        </p:spPr>
        <p:txBody>
          <a:bodyPr/>
          <a:lstStyle/>
          <a:p>
            <a:pPr>
              <a:defRPr/>
            </a:pPr>
            <a:r>
              <a:rPr lang="cs-CZ" altLang="cs-CZ" sz="3200" b="1" dirty="0">
                <a:solidFill>
                  <a:srgbClr val="125350"/>
                </a:solidFill>
                <a:latin typeface="Century Gothic" panose="020B0502020202020204" pitchFamily="34" charset="0"/>
                <a:ea typeface="+mn-ea"/>
                <a:cs typeface="+mn-cs"/>
              </a:rPr>
              <a:t>Tísňové tlačítko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6425079-0077-6679-09AE-84C734451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18" y="310234"/>
            <a:ext cx="2803106" cy="1405501"/>
          </a:xfrm>
          <a:prstGeom prst="rect">
            <a:avLst/>
          </a:prstGeom>
        </p:spPr>
      </p:pic>
      <p:pic>
        <p:nvPicPr>
          <p:cNvPr id="3" name="Obrázek 4">
            <a:extLst>
              <a:ext uri="{FF2B5EF4-FFF2-40B4-BE49-F238E27FC236}">
                <a16:creationId xmlns:a16="http://schemas.microsoft.com/office/drawing/2014/main" id="{A5F9D7C7-0795-187A-3BBD-8AA9707E1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589" y="3121235"/>
            <a:ext cx="40671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91692E2-7194-E8A8-614B-C479A3A025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50695" y="365124"/>
            <a:ext cx="2803106" cy="11064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Nadpis 1">
            <a:extLst>
              <a:ext uri="{FF2B5EF4-FFF2-40B4-BE49-F238E27FC236}">
                <a16:creationId xmlns:a16="http://schemas.microsoft.com/office/drawing/2014/main" id="{649D0210-3851-A96B-C940-0CF4452F5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919" y="2184619"/>
            <a:ext cx="7600950" cy="432117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altLang="cs-CZ" sz="3600" b="1" dirty="0">
                <a:solidFill>
                  <a:srgbClr val="125350"/>
                </a:solidFill>
                <a:latin typeface="Century Gothic" panose="020B0502020202020204" pitchFamily="34" charset="0"/>
                <a:ea typeface="+mn-ea"/>
                <a:cs typeface="+mn-cs"/>
              </a:rPr>
              <a:t>Tísňové tlačítko</a:t>
            </a:r>
            <a:br>
              <a:rPr lang="cs-CZ" altLang="cs-CZ" dirty="0"/>
            </a:br>
            <a:r>
              <a:rPr lang="cs-CZ" altLang="cs-CZ" dirty="0">
                <a:hlinkClick r:id="rId2"/>
              </a:rPr>
              <a:t>www.andelstrazny.cz</a:t>
            </a:r>
            <a:br>
              <a:rPr lang="cs-CZ" altLang="cs-CZ" dirty="0"/>
            </a:br>
            <a:r>
              <a:rPr lang="cs-CZ" altLang="cs-CZ" dirty="0">
                <a:hlinkClick r:id="rId3"/>
              </a:rPr>
              <a:t>www.zivot90.cz</a:t>
            </a:r>
            <a:br>
              <a:rPr lang="cs-CZ" altLang="cs-CZ" dirty="0"/>
            </a:br>
            <a:r>
              <a:rPr lang="cs-CZ" altLang="cs-CZ" dirty="0">
                <a:hlinkClick r:id="rId4"/>
              </a:rPr>
              <a:t>www.chytrapece.cz</a:t>
            </a:r>
            <a:r>
              <a:rPr lang="cs-CZ" altLang="cs-CZ" dirty="0"/>
              <a:t> 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endParaRPr lang="cs-CZ" altLang="cs-CZ" dirty="0"/>
          </a:p>
        </p:txBody>
      </p:sp>
      <p:pic>
        <p:nvPicPr>
          <p:cNvPr id="12291" name="Obrázek 5">
            <a:extLst>
              <a:ext uri="{FF2B5EF4-FFF2-40B4-BE49-F238E27FC236}">
                <a16:creationId xmlns:a16="http://schemas.microsoft.com/office/drawing/2014/main" id="{3F7FF295-FC4B-42B5-F353-12B079802C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3789363"/>
            <a:ext cx="2239962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CBFB8750-8C7B-2CE6-C543-92F391E271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218" y="310234"/>
            <a:ext cx="2803106" cy="140550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2EDAE0E-B19E-33C6-C1BD-3933316EFC7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50695" y="365124"/>
            <a:ext cx="2803106" cy="11064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94494DC6-885C-24E2-5EE6-CA1F67606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18" y="1562175"/>
            <a:ext cx="9475032" cy="5048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24439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0015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      </a:t>
            </a:r>
            <a:r>
              <a:rPr lang="cs-CZ" altLang="cs-CZ" sz="2400" b="1" u="sng" dirty="0"/>
              <a:t>Posuzované oblasti pro přiznání příspěvku na péči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      Schopnost zvládat základní životní potřeby: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Mobilita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Orientace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Komunikace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Stravování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Oblékání a obouvání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Tělesná hygiena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Výkon fyziologické funkce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Péče o zdraví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Osobní aktivity</a:t>
            </a:r>
          </a:p>
          <a:p>
            <a:pPr lvl="1" eaLnBrk="1" hangingPunct="1">
              <a:spcBef>
                <a:spcPct val="0"/>
              </a:spcBef>
              <a:buFontTx/>
              <a:buAutoNum type="arabicParenR"/>
            </a:pPr>
            <a:r>
              <a:rPr lang="cs-CZ" altLang="cs-CZ" sz="2400" b="1" dirty="0"/>
              <a:t> Péče o domácnost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7478B682-CDB8-2251-4F0B-63EB349B9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33375"/>
            <a:ext cx="8229600" cy="92233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4000" b="1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Příspěvek na péči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56962DC-0C47-34E2-5E7F-D612097BD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218" y="310234"/>
            <a:ext cx="2803106" cy="1405501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43DD11B8-287E-C1BD-C662-F45AFD966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695" y="365124"/>
            <a:ext cx="2803106" cy="110648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16F300C7-2F2D-EDB8-9F6C-121A1B7B4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968" y="701790"/>
            <a:ext cx="9064883" cy="61560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24439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u="sng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/>
              <a:t>Výše příspěvku na péči u osob pod 18 let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I. stupeň závislosti = 3.300,- Kč/měsíc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II. stupeň závislosti = 6.600,- Kč/měsíc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III. stupeň závislosti = 13.900,- Kč/měsíc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IV. stupeň závislosti = 19.200,- Kč/měsíc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/>
              <a:t>Výše příspěvku na péči u osob nad 18 let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I. stupeň závislosti = 880,- Kč/měsíc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II. stupeň závislosti = 4.400,- Kč/měsíc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III. stupeň závislosti = 12.800 Kč/měsíc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/>
              <a:t>   IV. stupeň závislosti = 19.200,- Kč/měsíc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60475EA5-201C-17E2-0E26-625509C14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4" y="553731"/>
            <a:ext cx="8229600" cy="92233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altLang="cs-CZ" sz="4000" b="1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Příspěvek na péči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EA402EE-0E5F-FE84-C177-0279ABFD3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18" y="310234"/>
            <a:ext cx="2803106" cy="140550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5E7A7E5-6119-16F5-6CFB-94F890D305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0695" y="365124"/>
            <a:ext cx="2803106" cy="11064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Zástupný obsah 2" descr="Obsah obrázku text&#10;&#10;Popis byl vytvořen automaticky">
            <a:extLst>
              <a:ext uri="{FF2B5EF4-FFF2-40B4-BE49-F238E27FC236}">
                <a16:creationId xmlns:a16="http://schemas.microsoft.com/office/drawing/2014/main" id="{61C37ED1-5513-1553-816C-98AC4F681E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681163"/>
            <a:ext cx="8453438" cy="4819650"/>
          </a:xfr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B5461D95-EDFC-41C4-9C99-AA56D7ED1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218" y="310234"/>
            <a:ext cx="2803106" cy="140550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1A37DB8-EC37-D5F0-14F6-AA51EB8D3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0695" y="365124"/>
            <a:ext cx="2803106" cy="110648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5F1E860-44FC-C3DF-5F98-675BB31CE9AB}"/>
              </a:ext>
            </a:extLst>
          </p:cNvPr>
          <p:cNvSpPr txBox="1"/>
          <p:nvPr/>
        </p:nvSpPr>
        <p:spPr>
          <a:xfrm>
            <a:off x="3357470" y="579231"/>
            <a:ext cx="49339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altLang="cs-CZ" sz="3600" b="1" dirty="0">
                <a:solidFill>
                  <a:srgbClr val="125350"/>
                </a:solidFill>
                <a:latin typeface="Century Gothic" panose="020B0502020202020204" pitchFamily="34" charset="0"/>
              </a:rPr>
              <a:t>Nouzový plán péče</a:t>
            </a:r>
          </a:p>
        </p:txBody>
      </p:sp>
    </p:spTree>
    <p:extLst>
      <p:ext uri="{BB962C8B-B14F-4D97-AF65-F5344CB8AC3E}">
        <p14:creationId xmlns:p14="http://schemas.microsoft.com/office/powerpoint/2010/main" val="301253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16F300C7-2F2D-EDB8-9F6C-121A1B7B4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083" y="1475554"/>
            <a:ext cx="10315833" cy="49865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244398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000" b="1" u="sng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Kontakty: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3600" dirty="0">
              <a:solidFill>
                <a:srgbClr val="125350"/>
              </a:solidFill>
              <a:latin typeface="Century Gothic" panose="020B0502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Komunitní centrum Petrklíč, </a:t>
            </a:r>
            <a:r>
              <a:rPr lang="cs-CZ" altLang="cs-CZ" sz="2000" b="1" dirty="0" err="1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z.s</a:t>
            </a:r>
            <a:r>
              <a:rPr lang="cs-CZ" altLang="cs-CZ" sz="2000" b="1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Projekt Archa pomoci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U Vršovického nádraží 30/30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101 00 Praha 10 – Vršovice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dirty="0">
              <a:solidFill>
                <a:srgbClr val="125350"/>
              </a:solidFill>
              <a:latin typeface="Century Gothic" panose="020B0502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Web: </a:t>
            </a: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  <a:hlinkClick r:id="rId3"/>
              </a:rPr>
              <a:t>www.archapomoci.cz</a:t>
            </a:r>
            <a:endParaRPr lang="cs-CZ" altLang="cs-CZ" sz="2000" dirty="0">
              <a:solidFill>
                <a:srgbClr val="125350"/>
              </a:solidFill>
              <a:latin typeface="Century Gothic" panose="020B0502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E-mail: </a:t>
            </a: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  <a:hlinkClick r:id="rId4"/>
              </a:rPr>
              <a:t>archapomoci@petrklice.cz</a:t>
            </a:r>
            <a:endParaRPr lang="cs-CZ" altLang="cs-CZ" sz="2000" dirty="0">
              <a:solidFill>
                <a:srgbClr val="125350"/>
              </a:solidFill>
              <a:latin typeface="Century Gothic" panose="020B0502020202020204" pitchFamily="34" charset="0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Tel.: 737 385 530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Facebook: </a:t>
            </a: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  <a:hlinkClick r:id="rId5"/>
              </a:rPr>
              <a:t>www.facebook.com/archapomoci.cz</a:t>
            </a:r>
            <a:r>
              <a:rPr lang="cs-CZ" altLang="cs-CZ" sz="2000" dirty="0">
                <a:solidFill>
                  <a:srgbClr val="125350"/>
                </a:solidFill>
                <a:latin typeface="Century Gothic" panose="020B0502020202020204" pitchFamily="34" charset="0"/>
                <a:cs typeface="+mn-cs"/>
              </a:rPr>
              <a:t>  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60475EA5-201C-17E2-0E26-625509C14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1024" y="553731"/>
            <a:ext cx="8229600" cy="92233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cs-CZ" altLang="cs-CZ" sz="4000" b="1" dirty="0">
              <a:solidFill>
                <a:srgbClr val="125350"/>
              </a:solidFill>
              <a:latin typeface="Century Gothic" panose="020B0502020202020204" pitchFamily="34" charset="0"/>
              <a:cs typeface="+mn-cs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EA402EE-0E5F-FE84-C177-0279ABFD3B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218" y="310234"/>
            <a:ext cx="2803106" cy="140550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A5E7A7E5-6119-16F5-6CFB-94F890D305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50695" y="365124"/>
            <a:ext cx="2803106" cy="110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22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318</Words>
  <Application>Microsoft Office PowerPoint</Application>
  <PresentationFormat>Širokoúhlá obrazovka</PresentationFormat>
  <Paragraphs>64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Motiv Office</vt:lpstr>
      <vt:lpstr>Komunitní centrum Petrklíč, z.s.</vt:lpstr>
      <vt:lpstr>ARCHA POMOCI</vt:lpstr>
      <vt:lpstr>ARCHA POMOCI</vt:lpstr>
      <vt:lpstr>Tísňové tlačítko</vt:lpstr>
      <vt:lpstr>Tísňové tlačítko www.andelstrazny.cz www.zivot90.cz www.chytrapece.cz     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ARCHA POMOCI PRAHA</dc:title>
  <dc:creator>Jakub Fraj</dc:creator>
  <cp:lastModifiedBy>Petra Suchá</cp:lastModifiedBy>
  <cp:revision>8</cp:revision>
  <dcterms:created xsi:type="dcterms:W3CDTF">2020-07-31T13:19:17Z</dcterms:created>
  <dcterms:modified xsi:type="dcterms:W3CDTF">2022-11-29T19:49:29Z</dcterms:modified>
</cp:coreProperties>
</file>